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5143500" cy="91440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EBE9"/>
    <a:srgbClr val="373634"/>
    <a:srgbClr val="A20403"/>
    <a:srgbClr val="EC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1999"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g>
</file>

<file path=ppt/media/image11.jpeg>
</file>

<file path=ppt/media/image12.jpeg>
</file>

<file path=ppt/media/image13.png>
</file>

<file path=ppt/media/image14.jpg>
</file>

<file path=ppt/media/image15.png>
</file>

<file path=ppt/media/image16.jpg>
</file>

<file path=ppt/media/image17.png>
</file>

<file path=ppt/media/image18.pn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385763" y="1496484"/>
            <a:ext cx="4371975" cy="3183467"/>
          </a:xfrm>
        </p:spPr>
        <p:txBody>
          <a:bodyPr anchor="b"/>
          <a:lstStyle>
            <a:lvl1pPr algn="ctr">
              <a:defRPr sz="3375"/>
            </a:lvl1pPr>
          </a:lstStyle>
          <a:p>
            <a:r>
              <a:rPr lang="ru-RU" smtClean="0"/>
              <a:t>Образец заголовка</a:t>
            </a:r>
            <a:endParaRPr lang="en-US" dirty="0"/>
          </a:p>
        </p:txBody>
      </p:sp>
      <p:sp>
        <p:nvSpPr>
          <p:cNvPr id="3" name="Subtitle 2"/>
          <p:cNvSpPr>
            <a:spLocks noGrp="1"/>
          </p:cNvSpPr>
          <p:nvPr>
            <p:ph type="subTitle" idx="1"/>
          </p:nvPr>
        </p:nvSpPr>
        <p:spPr>
          <a:xfrm>
            <a:off x="642938" y="4802717"/>
            <a:ext cx="3857625" cy="2207683"/>
          </a:xfrm>
        </p:spPr>
        <p:txBody>
          <a:bodyPr/>
          <a:lstStyle>
            <a:lvl1pPr marL="0" indent="0" algn="ctr">
              <a:buNone/>
              <a:defRPr sz="1350"/>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CA840A0C-1840-4386-BA8D-705D7DF96E0C}" type="datetimeFigureOut">
              <a:rPr lang="ru-RU" smtClean="0"/>
              <a:t>06.10.2020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2518079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CA840A0C-1840-4386-BA8D-705D7DF96E0C}" type="datetimeFigureOut">
              <a:rPr lang="ru-RU" smtClean="0"/>
              <a:t>06.10.2020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1423409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80818" y="486834"/>
            <a:ext cx="1109067" cy="7749117"/>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353616" y="486834"/>
            <a:ext cx="3262908" cy="7749117"/>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CA840A0C-1840-4386-BA8D-705D7DF96E0C}" type="datetimeFigureOut">
              <a:rPr lang="ru-RU" smtClean="0"/>
              <a:t>06.10.2020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4148152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CA840A0C-1840-4386-BA8D-705D7DF96E0C}" type="datetimeFigureOut">
              <a:rPr lang="ru-RU" smtClean="0"/>
              <a:t>06.10.2020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2526987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350937" y="2279653"/>
            <a:ext cx="4436269" cy="3803649"/>
          </a:xfrm>
        </p:spPr>
        <p:txBody>
          <a:bodyPr anchor="b"/>
          <a:lstStyle>
            <a:lvl1pPr>
              <a:defRPr sz="3375"/>
            </a:lvl1pPr>
          </a:lstStyle>
          <a:p>
            <a:r>
              <a:rPr lang="ru-RU" smtClean="0"/>
              <a:t>Образец заголовка</a:t>
            </a:r>
            <a:endParaRPr lang="en-US" dirty="0"/>
          </a:p>
        </p:txBody>
      </p:sp>
      <p:sp>
        <p:nvSpPr>
          <p:cNvPr id="3" name="Text Placeholder 2"/>
          <p:cNvSpPr>
            <a:spLocks noGrp="1"/>
          </p:cNvSpPr>
          <p:nvPr>
            <p:ph type="body" idx="1"/>
          </p:nvPr>
        </p:nvSpPr>
        <p:spPr>
          <a:xfrm>
            <a:off x="350937" y="6119286"/>
            <a:ext cx="4436269" cy="2000249"/>
          </a:xfrm>
        </p:spPr>
        <p:txBody>
          <a:bodyPr/>
          <a:lstStyle>
            <a:lvl1pPr marL="0" indent="0">
              <a:buNone/>
              <a:defRPr sz="1350">
                <a:solidFill>
                  <a:schemeClr val="tx1"/>
                </a:solidFill>
              </a:defRPr>
            </a:lvl1pPr>
            <a:lvl2pPr marL="257175" indent="0">
              <a:buNone/>
              <a:defRPr sz="1125">
                <a:solidFill>
                  <a:schemeClr val="tx1">
                    <a:tint val="75000"/>
                  </a:schemeClr>
                </a:solidFill>
              </a:defRPr>
            </a:lvl2pPr>
            <a:lvl3pPr marL="514350" indent="0">
              <a:buNone/>
              <a:defRPr sz="1013">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225" indent="0">
              <a:buNone/>
              <a:defRPr sz="900">
                <a:solidFill>
                  <a:schemeClr val="tx1">
                    <a:tint val="75000"/>
                  </a:schemeClr>
                </a:solidFill>
              </a:defRPr>
            </a:lvl8pPr>
            <a:lvl9pPr marL="2057400" indent="0">
              <a:buNone/>
              <a:defRPr sz="9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CA840A0C-1840-4386-BA8D-705D7DF96E0C}" type="datetimeFigureOut">
              <a:rPr lang="ru-RU" smtClean="0"/>
              <a:t>06.10.2020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4287431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353615" y="2434167"/>
            <a:ext cx="2185988" cy="5801784"/>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2603897" y="2434167"/>
            <a:ext cx="2185988" cy="5801784"/>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CA840A0C-1840-4386-BA8D-705D7DF96E0C}" type="datetimeFigureOut">
              <a:rPr lang="ru-RU" smtClean="0"/>
              <a:t>06.10.2020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2977445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354285" y="486836"/>
            <a:ext cx="4436269" cy="1767417"/>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354286" y="2241551"/>
            <a:ext cx="2175941" cy="1098549"/>
          </a:xfrm>
        </p:spPr>
        <p:txBody>
          <a:bodyPr anchor="b"/>
          <a:lstStyle>
            <a:lvl1pPr marL="0" indent="0">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ru-RU" smtClean="0"/>
              <a:t>Образец текста</a:t>
            </a:r>
          </a:p>
        </p:txBody>
      </p:sp>
      <p:sp>
        <p:nvSpPr>
          <p:cNvPr id="4" name="Content Placeholder 3"/>
          <p:cNvSpPr>
            <a:spLocks noGrp="1"/>
          </p:cNvSpPr>
          <p:nvPr>
            <p:ph sz="half" idx="2"/>
          </p:nvPr>
        </p:nvSpPr>
        <p:spPr>
          <a:xfrm>
            <a:off x="354286" y="3340100"/>
            <a:ext cx="2175941" cy="4912784"/>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2603897" y="2241551"/>
            <a:ext cx="2186657" cy="1098549"/>
          </a:xfrm>
        </p:spPr>
        <p:txBody>
          <a:bodyPr anchor="b"/>
          <a:lstStyle>
            <a:lvl1pPr marL="0" indent="0">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ru-RU" smtClean="0"/>
              <a:t>Образец текста</a:t>
            </a:r>
          </a:p>
        </p:txBody>
      </p:sp>
      <p:sp>
        <p:nvSpPr>
          <p:cNvPr id="6" name="Content Placeholder 5"/>
          <p:cNvSpPr>
            <a:spLocks noGrp="1"/>
          </p:cNvSpPr>
          <p:nvPr>
            <p:ph sz="quarter" idx="4"/>
          </p:nvPr>
        </p:nvSpPr>
        <p:spPr>
          <a:xfrm>
            <a:off x="2603897" y="3340100"/>
            <a:ext cx="2186657" cy="4912784"/>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CA840A0C-1840-4386-BA8D-705D7DF96E0C}" type="datetimeFigureOut">
              <a:rPr lang="ru-RU" smtClean="0"/>
              <a:t>06.10.2020</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2005874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CA840A0C-1840-4386-BA8D-705D7DF96E0C}" type="datetimeFigureOut">
              <a:rPr lang="ru-RU" smtClean="0"/>
              <a:t>06.10.2020</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9395526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840A0C-1840-4386-BA8D-705D7DF96E0C}" type="datetimeFigureOut">
              <a:rPr lang="ru-RU" smtClean="0"/>
              <a:t>06.10.2020</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1115225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354285" y="609600"/>
            <a:ext cx="1658913" cy="2133600"/>
          </a:xfrm>
        </p:spPr>
        <p:txBody>
          <a:bodyPr anchor="b"/>
          <a:lstStyle>
            <a:lvl1pPr>
              <a:defRPr sz="1800"/>
            </a:lvl1pPr>
          </a:lstStyle>
          <a:p>
            <a:r>
              <a:rPr lang="ru-RU" smtClean="0"/>
              <a:t>Образец заголовка</a:t>
            </a:r>
            <a:endParaRPr lang="en-US" dirty="0"/>
          </a:p>
        </p:txBody>
      </p:sp>
      <p:sp>
        <p:nvSpPr>
          <p:cNvPr id="3" name="Content Placeholder 2"/>
          <p:cNvSpPr>
            <a:spLocks noGrp="1"/>
          </p:cNvSpPr>
          <p:nvPr>
            <p:ph idx="1"/>
          </p:nvPr>
        </p:nvSpPr>
        <p:spPr>
          <a:xfrm>
            <a:off x="2186657" y="1316569"/>
            <a:ext cx="2603897" cy="6498167"/>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354285" y="2743200"/>
            <a:ext cx="1658913" cy="5082117"/>
          </a:xfrm>
        </p:spPr>
        <p:txBody>
          <a:bodyPr/>
          <a:lstStyle>
            <a:lvl1pPr marL="0" indent="0">
              <a:buNone/>
              <a:defRPr sz="900"/>
            </a:lvl1pPr>
            <a:lvl2pPr marL="257175" indent="0">
              <a:buNone/>
              <a:defRPr sz="788"/>
            </a:lvl2pPr>
            <a:lvl3pPr marL="514350" indent="0">
              <a:buNone/>
              <a:defRPr sz="675"/>
            </a:lvl3pPr>
            <a:lvl4pPr marL="771525" indent="0">
              <a:buNone/>
              <a:defRPr sz="563"/>
            </a:lvl4pPr>
            <a:lvl5pPr marL="1028700" indent="0">
              <a:buNone/>
              <a:defRPr sz="563"/>
            </a:lvl5pPr>
            <a:lvl6pPr marL="1285875" indent="0">
              <a:buNone/>
              <a:defRPr sz="563"/>
            </a:lvl6pPr>
            <a:lvl7pPr marL="1543050" indent="0">
              <a:buNone/>
              <a:defRPr sz="563"/>
            </a:lvl7pPr>
            <a:lvl8pPr marL="1800225" indent="0">
              <a:buNone/>
              <a:defRPr sz="563"/>
            </a:lvl8pPr>
            <a:lvl9pPr marL="2057400" indent="0">
              <a:buNone/>
              <a:defRPr sz="563"/>
            </a:lvl9pPr>
          </a:lstStyle>
          <a:p>
            <a:pPr lvl="0"/>
            <a:r>
              <a:rPr lang="ru-RU" smtClean="0"/>
              <a:t>Образец текста</a:t>
            </a:r>
          </a:p>
        </p:txBody>
      </p:sp>
      <p:sp>
        <p:nvSpPr>
          <p:cNvPr id="5" name="Date Placeholder 4"/>
          <p:cNvSpPr>
            <a:spLocks noGrp="1"/>
          </p:cNvSpPr>
          <p:nvPr>
            <p:ph type="dt" sz="half" idx="10"/>
          </p:nvPr>
        </p:nvSpPr>
        <p:spPr/>
        <p:txBody>
          <a:bodyPr/>
          <a:lstStyle/>
          <a:p>
            <a:fld id="{CA840A0C-1840-4386-BA8D-705D7DF96E0C}" type="datetimeFigureOut">
              <a:rPr lang="ru-RU" smtClean="0"/>
              <a:t>06.10.2020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2977225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354285" y="609600"/>
            <a:ext cx="1658913" cy="2133600"/>
          </a:xfrm>
        </p:spPr>
        <p:txBody>
          <a:bodyPr anchor="b"/>
          <a:lstStyle>
            <a:lvl1pPr>
              <a:defRPr sz="18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2186657" y="1316569"/>
            <a:ext cx="2603897" cy="6498167"/>
          </a:xfrm>
        </p:spPr>
        <p:txBody>
          <a:bodyPr anchor="t"/>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r>
              <a:rPr lang="ru-RU" smtClean="0"/>
              <a:t>Вставка рисунка</a:t>
            </a:r>
            <a:endParaRPr lang="en-US" dirty="0"/>
          </a:p>
        </p:txBody>
      </p:sp>
      <p:sp>
        <p:nvSpPr>
          <p:cNvPr id="4" name="Text Placeholder 3"/>
          <p:cNvSpPr>
            <a:spLocks noGrp="1"/>
          </p:cNvSpPr>
          <p:nvPr>
            <p:ph type="body" sz="half" idx="2"/>
          </p:nvPr>
        </p:nvSpPr>
        <p:spPr>
          <a:xfrm>
            <a:off x="354285" y="2743200"/>
            <a:ext cx="1658913" cy="5082117"/>
          </a:xfrm>
        </p:spPr>
        <p:txBody>
          <a:bodyPr/>
          <a:lstStyle>
            <a:lvl1pPr marL="0" indent="0">
              <a:buNone/>
              <a:defRPr sz="900"/>
            </a:lvl1pPr>
            <a:lvl2pPr marL="257175" indent="0">
              <a:buNone/>
              <a:defRPr sz="788"/>
            </a:lvl2pPr>
            <a:lvl3pPr marL="514350" indent="0">
              <a:buNone/>
              <a:defRPr sz="675"/>
            </a:lvl3pPr>
            <a:lvl4pPr marL="771525" indent="0">
              <a:buNone/>
              <a:defRPr sz="563"/>
            </a:lvl4pPr>
            <a:lvl5pPr marL="1028700" indent="0">
              <a:buNone/>
              <a:defRPr sz="563"/>
            </a:lvl5pPr>
            <a:lvl6pPr marL="1285875" indent="0">
              <a:buNone/>
              <a:defRPr sz="563"/>
            </a:lvl6pPr>
            <a:lvl7pPr marL="1543050" indent="0">
              <a:buNone/>
              <a:defRPr sz="563"/>
            </a:lvl7pPr>
            <a:lvl8pPr marL="1800225" indent="0">
              <a:buNone/>
              <a:defRPr sz="563"/>
            </a:lvl8pPr>
            <a:lvl9pPr marL="2057400" indent="0">
              <a:buNone/>
              <a:defRPr sz="563"/>
            </a:lvl9pPr>
          </a:lstStyle>
          <a:p>
            <a:pPr lvl="0"/>
            <a:r>
              <a:rPr lang="ru-RU" smtClean="0"/>
              <a:t>Образец текста</a:t>
            </a:r>
          </a:p>
        </p:txBody>
      </p:sp>
      <p:sp>
        <p:nvSpPr>
          <p:cNvPr id="5" name="Date Placeholder 4"/>
          <p:cNvSpPr>
            <a:spLocks noGrp="1"/>
          </p:cNvSpPr>
          <p:nvPr>
            <p:ph type="dt" sz="half" idx="10"/>
          </p:nvPr>
        </p:nvSpPr>
        <p:spPr/>
        <p:txBody>
          <a:bodyPr/>
          <a:lstStyle/>
          <a:p>
            <a:fld id="{CA840A0C-1840-4386-BA8D-705D7DF96E0C}" type="datetimeFigureOut">
              <a:rPr lang="ru-RU" smtClean="0"/>
              <a:t>06.10.2020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05022DE3-7E41-400D-8867-9D314E9673CD}" type="slidenum">
              <a:rPr lang="ru-RU" smtClean="0"/>
              <a:t>‹#›</a:t>
            </a:fld>
            <a:endParaRPr lang="ru-RU"/>
          </a:p>
        </p:txBody>
      </p:sp>
    </p:spTree>
    <p:extLst>
      <p:ext uri="{BB962C8B-B14F-4D97-AF65-F5344CB8AC3E}">
        <p14:creationId xmlns:p14="http://schemas.microsoft.com/office/powerpoint/2010/main" val="2692012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C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3616" y="486836"/>
            <a:ext cx="4436269" cy="1767417"/>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353616" y="2434167"/>
            <a:ext cx="4436269" cy="5801784"/>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353615" y="8475136"/>
            <a:ext cx="1157288" cy="486833"/>
          </a:xfrm>
          <a:prstGeom prst="rect">
            <a:avLst/>
          </a:prstGeom>
        </p:spPr>
        <p:txBody>
          <a:bodyPr vert="horz" lIns="91440" tIns="45720" rIns="91440" bIns="45720" rtlCol="0" anchor="ctr"/>
          <a:lstStyle>
            <a:lvl1pPr algn="l">
              <a:defRPr sz="675">
                <a:solidFill>
                  <a:schemeClr val="tx1">
                    <a:tint val="75000"/>
                  </a:schemeClr>
                </a:solidFill>
              </a:defRPr>
            </a:lvl1pPr>
          </a:lstStyle>
          <a:p>
            <a:fld id="{CA840A0C-1840-4386-BA8D-705D7DF96E0C}" type="datetimeFigureOut">
              <a:rPr lang="ru-RU" smtClean="0"/>
              <a:t>06.10.2020</a:t>
            </a:fld>
            <a:endParaRPr lang="ru-RU"/>
          </a:p>
        </p:txBody>
      </p:sp>
      <p:sp>
        <p:nvSpPr>
          <p:cNvPr id="5" name="Footer Placeholder 4"/>
          <p:cNvSpPr>
            <a:spLocks noGrp="1"/>
          </p:cNvSpPr>
          <p:nvPr>
            <p:ph type="ftr" sz="quarter" idx="3"/>
          </p:nvPr>
        </p:nvSpPr>
        <p:spPr>
          <a:xfrm>
            <a:off x="1703785" y="8475136"/>
            <a:ext cx="1735931" cy="486833"/>
          </a:xfrm>
          <a:prstGeom prst="rect">
            <a:avLst/>
          </a:prstGeom>
        </p:spPr>
        <p:txBody>
          <a:bodyPr vert="horz" lIns="91440" tIns="45720" rIns="91440" bIns="45720" rtlCol="0" anchor="ctr"/>
          <a:lstStyle>
            <a:lvl1pPr algn="ctr">
              <a:defRPr sz="675">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3632597" y="8475136"/>
            <a:ext cx="1157288" cy="486833"/>
          </a:xfrm>
          <a:prstGeom prst="rect">
            <a:avLst/>
          </a:prstGeom>
        </p:spPr>
        <p:txBody>
          <a:bodyPr vert="horz" lIns="91440" tIns="45720" rIns="91440" bIns="45720" rtlCol="0" anchor="ctr"/>
          <a:lstStyle>
            <a:lvl1pPr algn="r">
              <a:defRPr sz="675">
                <a:solidFill>
                  <a:schemeClr val="tx1">
                    <a:tint val="75000"/>
                  </a:schemeClr>
                </a:solidFill>
              </a:defRPr>
            </a:lvl1pPr>
          </a:lstStyle>
          <a:p>
            <a:fld id="{05022DE3-7E41-400D-8867-9D314E9673CD}" type="slidenum">
              <a:rPr lang="ru-RU" smtClean="0"/>
              <a:t>‹#›</a:t>
            </a:fld>
            <a:endParaRPr lang="ru-RU"/>
          </a:p>
        </p:txBody>
      </p:sp>
    </p:spTree>
    <p:extLst>
      <p:ext uri="{BB962C8B-B14F-4D97-AF65-F5344CB8AC3E}">
        <p14:creationId xmlns:p14="http://schemas.microsoft.com/office/powerpoint/2010/main" val="343346337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514350" rtl="0" eaLnBrk="1" latinLnBrk="0" hangingPunct="1">
        <a:lnSpc>
          <a:spcPct val="90000"/>
        </a:lnSpc>
        <a:spcBef>
          <a:spcPct val="0"/>
        </a:spcBef>
        <a:buNone/>
        <a:defRPr sz="2475" kern="1200">
          <a:solidFill>
            <a:schemeClr val="tx1"/>
          </a:solidFill>
          <a:latin typeface="+mj-lt"/>
          <a:ea typeface="+mj-ea"/>
          <a:cs typeface="+mj-cs"/>
        </a:defRPr>
      </a:lvl1pPr>
    </p:titleStyle>
    <p:body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432734" y="1014609"/>
            <a:ext cx="4371975" cy="1615858"/>
          </a:xfrm>
        </p:spPr>
        <p:txBody>
          <a:bodyPr anchor="t">
            <a:noAutofit/>
          </a:bodyPr>
          <a:lstStyle/>
          <a:p>
            <a:r>
              <a:rPr lang="en-US" sz="3750" dirty="0">
                <a:solidFill>
                  <a:srgbClr val="373634"/>
                </a:solidFill>
                <a:latin typeface="Arial" panose="020B0604020202020204" pitchFamily="34" charset="0"/>
                <a:cs typeface="Arial" panose="020B0604020202020204" pitchFamily="34" charset="0"/>
              </a:rPr>
              <a:t> 3-</a:t>
            </a:r>
            <a:r>
              <a:rPr lang="ru-RU" sz="3750" dirty="0">
                <a:solidFill>
                  <a:srgbClr val="373634"/>
                </a:solidFill>
                <a:latin typeface="Arial" panose="020B0604020202020204" pitchFamily="34" charset="0"/>
                <a:cs typeface="Arial" panose="020B0604020202020204" pitchFamily="34" charset="0"/>
              </a:rPr>
              <a:t>х минутный</a:t>
            </a:r>
            <a:br>
              <a:rPr lang="ru-RU" sz="3750" dirty="0">
                <a:solidFill>
                  <a:srgbClr val="373634"/>
                </a:solidFill>
                <a:latin typeface="Arial" panose="020B0604020202020204" pitchFamily="34" charset="0"/>
                <a:cs typeface="Arial" panose="020B0604020202020204" pitchFamily="34" charset="0"/>
              </a:rPr>
            </a:br>
            <a:r>
              <a:rPr lang="ru-RU" sz="3750" dirty="0">
                <a:solidFill>
                  <a:srgbClr val="373634"/>
                </a:solidFill>
                <a:latin typeface="Arial" panose="020B0604020202020204" pitchFamily="34" charset="0"/>
                <a:cs typeface="Arial" panose="020B0604020202020204" pitchFamily="34" charset="0"/>
              </a:rPr>
              <a:t>обзор</a:t>
            </a:r>
            <a:br>
              <a:rPr lang="ru-RU" sz="3750" dirty="0">
                <a:solidFill>
                  <a:srgbClr val="373634"/>
                </a:solidFill>
                <a:latin typeface="Arial" panose="020B0604020202020204" pitchFamily="34" charset="0"/>
                <a:cs typeface="Arial" panose="020B0604020202020204" pitchFamily="34" charset="0"/>
              </a:rPr>
            </a:br>
            <a:r>
              <a:rPr lang="ru-RU" sz="3750" b="1" dirty="0">
                <a:solidFill>
                  <a:srgbClr val="373634"/>
                </a:solidFill>
                <a:latin typeface="Arial" panose="020B0604020202020204" pitchFamily="34" charset="0"/>
                <a:cs typeface="Arial" panose="020B0604020202020204" pitchFamily="34" charset="0"/>
              </a:rPr>
              <a:t>СОЦИАЛИЗМА</a:t>
            </a:r>
          </a:p>
        </p:txBody>
      </p:sp>
      <p:pic>
        <p:nvPicPr>
          <p:cNvPr id="7" name="Рисунок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1661" y="2724411"/>
            <a:ext cx="3414124" cy="3414124"/>
          </a:xfrm>
          <a:prstGeom prst="rect">
            <a:avLst/>
          </a:prstGeom>
        </p:spPr>
      </p:pic>
      <p:sp>
        <p:nvSpPr>
          <p:cNvPr id="8" name="Заголовок 1"/>
          <p:cNvSpPr txBox="1">
            <a:spLocks/>
          </p:cNvSpPr>
          <p:nvPr/>
        </p:nvSpPr>
        <p:spPr>
          <a:xfrm>
            <a:off x="432734" y="6138535"/>
            <a:ext cx="4302104" cy="1615858"/>
          </a:xfrm>
          <a:prstGeom prst="rect">
            <a:avLst/>
          </a:prstGeom>
        </p:spPr>
        <p:txBody>
          <a:bodyPr vert="horz" lIns="68580" tIns="34290" rIns="68580" bIns="34290" rtlCol="0" anchor="t">
            <a:no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r>
              <a:rPr lang="ru-RU" sz="3750" dirty="0">
                <a:solidFill>
                  <a:srgbClr val="373634"/>
                </a:solidFill>
                <a:latin typeface="Arial" panose="020B0604020202020204" pitchFamily="34" charset="0"/>
                <a:cs typeface="Arial" panose="020B0604020202020204" pitchFamily="34" charset="0"/>
              </a:rPr>
              <a:t>или</a:t>
            </a:r>
            <a:endParaRPr lang="ru-RU" sz="3750" b="1" dirty="0">
              <a:solidFill>
                <a:srgbClr val="373634"/>
              </a:solidFill>
              <a:latin typeface="Arial" panose="020B0604020202020204" pitchFamily="34" charset="0"/>
              <a:cs typeface="Arial" panose="020B0604020202020204" pitchFamily="34" charset="0"/>
            </a:endParaRPr>
          </a:p>
          <a:p>
            <a:r>
              <a:rPr lang="ru-RU" sz="3750" dirty="0">
                <a:solidFill>
                  <a:srgbClr val="373634"/>
                </a:solidFill>
                <a:latin typeface="Arial" panose="020B0604020202020204" pitchFamily="34" charset="0"/>
                <a:cs typeface="Arial" panose="020B0604020202020204" pitchFamily="34" charset="0"/>
              </a:rPr>
              <a:t>как получить</a:t>
            </a:r>
          </a:p>
          <a:p>
            <a:r>
              <a:rPr lang="ru-RU" sz="3750" dirty="0">
                <a:solidFill>
                  <a:srgbClr val="373634"/>
                </a:solidFill>
                <a:latin typeface="Arial" panose="020B0604020202020204" pitchFamily="34" charset="0"/>
                <a:cs typeface="Arial" panose="020B0604020202020204" pitchFamily="34" charset="0"/>
              </a:rPr>
              <a:t>2-х часовой</a:t>
            </a:r>
          </a:p>
          <a:p>
            <a:r>
              <a:rPr lang="ru-RU" sz="3750" dirty="0">
                <a:solidFill>
                  <a:srgbClr val="373634"/>
                </a:solidFill>
                <a:latin typeface="Arial" panose="020B0604020202020204" pitchFamily="34" charset="0"/>
                <a:cs typeface="Arial" panose="020B0604020202020204" pitchFamily="34" charset="0"/>
              </a:rPr>
              <a:t>рабочий день</a:t>
            </a:r>
          </a:p>
        </p:txBody>
      </p:sp>
    </p:spTree>
    <p:extLst>
      <p:ext uri="{BB962C8B-B14F-4D97-AF65-F5344CB8AC3E}">
        <p14:creationId xmlns:p14="http://schemas.microsoft.com/office/powerpoint/2010/main" val="7037206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25607" y="1414329"/>
            <a:ext cx="4897922" cy="896474"/>
          </a:xfrm>
        </p:spPr>
        <p:txBody>
          <a:bodyPr>
            <a:noAutofit/>
          </a:bodyPr>
          <a:lstStyle/>
          <a:p>
            <a:pPr marL="0" indent="0">
              <a:lnSpc>
                <a:spcPct val="100000"/>
              </a:lnSpc>
              <a:buNone/>
            </a:pPr>
            <a:r>
              <a:rPr lang="ru-RU" sz="2475" b="1" dirty="0">
                <a:solidFill>
                  <a:srgbClr val="373634"/>
                </a:solidFill>
                <a:latin typeface="Arial" panose="020B0604020202020204" pitchFamily="34" charset="0"/>
                <a:cs typeface="Arial" panose="020B0604020202020204" pitchFamily="34" charset="0"/>
              </a:rPr>
              <a:t>Это происходит в одно время (2020 год).</a:t>
            </a:r>
          </a:p>
        </p:txBody>
      </p:sp>
      <p:sp>
        <p:nvSpPr>
          <p:cNvPr id="5" name="Заголовок 1"/>
          <p:cNvSpPr txBox="1">
            <a:spLocks/>
          </p:cNvSpPr>
          <p:nvPr/>
        </p:nvSpPr>
        <p:spPr>
          <a:xfrm>
            <a:off x="184515" y="836113"/>
            <a:ext cx="4747609" cy="535488"/>
          </a:xfrm>
          <a:prstGeom prst="rect">
            <a:avLst/>
          </a:prstGeom>
        </p:spPr>
        <p:txBody>
          <a:bodyPr vert="horz" lIns="68580" tIns="34290" rIns="68580" bIns="34290" rtlCol="0" anchor="t">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sz="3000" b="1" dirty="0">
                <a:solidFill>
                  <a:srgbClr val="A20403"/>
                </a:solidFill>
                <a:latin typeface="Arial" panose="020B0604020202020204" pitchFamily="34" charset="0"/>
                <a:cs typeface="Arial" panose="020B0604020202020204" pitchFamily="34" charset="0"/>
              </a:rPr>
              <a:t>2.3. Бесполезная работа</a:t>
            </a:r>
          </a:p>
        </p:txBody>
      </p:sp>
      <p:sp>
        <p:nvSpPr>
          <p:cNvPr id="8" name="Объект 2"/>
          <p:cNvSpPr txBox="1">
            <a:spLocks/>
          </p:cNvSpPr>
          <p:nvPr/>
        </p:nvSpPr>
        <p:spPr>
          <a:xfrm>
            <a:off x="125607" y="2353531"/>
            <a:ext cx="2626988" cy="3076502"/>
          </a:xfrm>
          <a:prstGeom prst="rect">
            <a:avLst/>
          </a:prstGeom>
        </p:spPr>
        <p:txBody>
          <a:bodyPr vert="horz" lIns="68580" tIns="34290" rIns="68580" bIns="3429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ru-RU" sz="2475" dirty="0">
                <a:solidFill>
                  <a:srgbClr val="373634"/>
                </a:solidFill>
                <a:latin typeface="Arial" panose="020B0604020202020204" pitchFamily="34" charset="0"/>
                <a:cs typeface="Arial" panose="020B0604020202020204" pitchFamily="34" charset="0"/>
              </a:rPr>
              <a:t>Человек выполняет функции столба.</a:t>
            </a:r>
          </a:p>
          <a:p>
            <a:pPr marL="0" indent="0">
              <a:lnSpc>
                <a:spcPct val="100000"/>
              </a:lnSpc>
              <a:buNone/>
            </a:pPr>
            <a:endParaRPr lang="ru-RU" sz="2475" dirty="0">
              <a:solidFill>
                <a:srgbClr val="373634"/>
              </a:solidFill>
              <a:latin typeface="Arial" panose="020B0604020202020204" pitchFamily="34" charset="0"/>
              <a:cs typeface="Arial" panose="020B0604020202020204" pitchFamily="34" charset="0"/>
            </a:endParaRPr>
          </a:p>
          <a:p>
            <a:pPr marL="0" indent="0">
              <a:lnSpc>
                <a:spcPct val="100000"/>
              </a:lnSpc>
              <a:buNone/>
            </a:pPr>
            <a:r>
              <a:rPr lang="ru-RU" sz="2475" dirty="0">
                <a:solidFill>
                  <a:srgbClr val="373634"/>
                </a:solidFill>
                <a:latin typeface="Arial" panose="020B0604020202020204" pitchFamily="34" charset="0"/>
                <a:cs typeface="Arial" panose="020B0604020202020204" pitchFamily="34" charset="0"/>
              </a:rPr>
              <a:t>В Китае открыли 1-ый полностью автоматический завод.</a:t>
            </a:r>
          </a:p>
        </p:txBody>
      </p:sp>
      <p:pic>
        <p:nvPicPr>
          <p:cNvPr id="10" name="Рисунок 9"/>
          <p:cNvPicPr>
            <a:picLocks noChangeAspect="1"/>
          </p:cNvPicPr>
          <p:nvPr/>
        </p:nvPicPr>
        <p:blipFill>
          <a:blip r:embed="rId2"/>
          <a:stretch>
            <a:fillRect/>
          </a:stretch>
        </p:blipFill>
        <p:spPr>
          <a:xfrm>
            <a:off x="2970042" y="2353531"/>
            <a:ext cx="2178626" cy="3358338"/>
          </a:xfrm>
          <a:prstGeom prst="rect">
            <a:avLst/>
          </a:prstGeom>
        </p:spPr>
      </p:pic>
      <p:pic>
        <p:nvPicPr>
          <p:cNvPr id="11" name="Рисунок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 y="5711870"/>
            <a:ext cx="5148197" cy="3432131"/>
          </a:xfrm>
          <a:prstGeom prst="rect">
            <a:avLst/>
          </a:prstGeom>
        </p:spPr>
      </p:pic>
    </p:spTree>
    <p:extLst>
      <p:ext uri="{BB962C8B-B14F-4D97-AF65-F5344CB8AC3E}">
        <p14:creationId xmlns:p14="http://schemas.microsoft.com/office/powerpoint/2010/main" val="20750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06818" y="1342896"/>
            <a:ext cx="4897922" cy="896474"/>
          </a:xfrm>
        </p:spPr>
        <p:txBody>
          <a:bodyPr>
            <a:noAutofit/>
          </a:bodyPr>
          <a:lstStyle/>
          <a:p>
            <a:pPr marL="0" indent="0">
              <a:lnSpc>
                <a:spcPct val="100000"/>
              </a:lnSpc>
              <a:buNone/>
            </a:pPr>
            <a:r>
              <a:rPr lang="ru-RU" sz="2100" b="1" dirty="0">
                <a:solidFill>
                  <a:srgbClr val="373634"/>
                </a:solidFill>
                <a:latin typeface="Arial" panose="020B0604020202020204" pitchFamily="34" charset="0"/>
                <a:cs typeface="Arial" panose="020B0604020202020204" pitchFamily="34" charset="0"/>
              </a:rPr>
              <a:t>Если при капитализме есть</a:t>
            </a:r>
          </a:p>
          <a:p>
            <a:pPr marL="0" indent="0">
              <a:lnSpc>
                <a:spcPct val="100000"/>
              </a:lnSpc>
              <a:buNone/>
            </a:pPr>
            <a:r>
              <a:rPr lang="ru-RU" sz="2100" b="1" dirty="0">
                <a:solidFill>
                  <a:srgbClr val="373634"/>
                </a:solidFill>
                <a:latin typeface="Arial" panose="020B0604020202020204" pitchFamily="34" charset="0"/>
                <a:cs typeface="Arial" panose="020B0604020202020204" pitchFamily="34" charset="0"/>
              </a:rPr>
              <a:t>конкуренция - то она есть везде.</a:t>
            </a:r>
          </a:p>
          <a:p>
            <a:pPr marL="0" indent="0">
              <a:lnSpc>
                <a:spcPct val="100000"/>
              </a:lnSpc>
              <a:buNone/>
            </a:pPr>
            <a:r>
              <a:rPr lang="ru-RU" sz="2100" b="1" dirty="0">
                <a:solidFill>
                  <a:srgbClr val="373634"/>
                </a:solidFill>
                <a:latin typeface="Arial" panose="020B0604020202020204" pitchFamily="34" charset="0"/>
                <a:cs typeface="Arial" panose="020B0604020202020204" pitchFamily="34" charset="0"/>
              </a:rPr>
              <a:t>(суммарная полезная работа 0).</a:t>
            </a:r>
          </a:p>
        </p:txBody>
      </p:sp>
      <p:sp>
        <p:nvSpPr>
          <p:cNvPr id="5" name="Заголовок 1"/>
          <p:cNvSpPr txBox="1">
            <a:spLocks/>
          </p:cNvSpPr>
          <p:nvPr/>
        </p:nvSpPr>
        <p:spPr>
          <a:xfrm>
            <a:off x="184515" y="836113"/>
            <a:ext cx="4747609" cy="535488"/>
          </a:xfrm>
          <a:prstGeom prst="rect">
            <a:avLst/>
          </a:prstGeom>
        </p:spPr>
        <p:txBody>
          <a:bodyPr vert="horz" lIns="68580" tIns="34290" rIns="68580" bIns="34290" rtlCol="0" anchor="t">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sz="3000" b="1" dirty="0">
                <a:solidFill>
                  <a:srgbClr val="A20403"/>
                </a:solidFill>
                <a:latin typeface="Arial" panose="020B0604020202020204" pitchFamily="34" charset="0"/>
                <a:cs typeface="Arial" panose="020B0604020202020204" pitchFamily="34" charset="0"/>
              </a:rPr>
              <a:t>2.3. Бесполезная работа</a:t>
            </a:r>
          </a:p>
        </p:txBody>
      </p:sp>
      <p:sp>
        <p:nvSpPr>
          <p:cNvPr id="8" name="Объект 2"/>
          <p:cNvSpPr txBox="1">
            <a:spLocks/>
          </p:cNvSpPr>
          <p:nvPr/>
        </p:nvSpPr>
        <p:spPr>
          <a:xfrm>
            <a:off x="106819" y="4786528"/>
            <a:ext cx="4569113" cy="927791"/>
          </a:xfrm>
          <a:prstGeom prst="rect">
            <a:avLst/>
          </a:prstGeom>
        </p:spPr>
        <p:txBody>
          <a:bodyPr vert="horz" lIns="68580" tIns="34290" rIns="68580" bIns="3429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ru-RU" sz="2250" b="1" dirty="0">
                <a:solidFill>
                  <a:srgbClr val="373634"/>
                </a:solidFill>
                <a:latin typeface="Arial" panose="020B0604020202020204" pitchFamily="34" charset="0"/>
                <a:cs typeface="Arial" panose="020B0604020202020204" pitchFamily="34" charset="0"/>
              </a:rPr>
              <a:t>При социализме конкуренция</a:t>
            </a:r>
          </a:p>
          <a:p>
            <a:pPr marL="0" indent="0">
              <a:lnSpc>
                <a:spcPct val="100000"/>
              </a:lnSpc>
              <a:buNone/>
            </a:pPr>
            <a:r>
              <a:rPr lang="ru-RU" sz="2250" b="1" dirty="0">
                <a:solidFill>
                  <a:srgbClr val="373634"/>
                </a:solidFill>
                <a:latin typeface="Arial" panose="020B0604020202020204" pitchFamily="34" charset="0"/>
                <a:cs typeface="Arial" panose="020B0604020202020204" pitchFamily="34" charset="0"/>
              </a:rPr>
              <a:t>есть только там, где надо.</a:t>
            </a:r>
          </a:p>
          <a:p>
            <a:pPr marL="0" indent="0">
              <a:lnSpc>
                <a:spcPct val="100000"/>
              </a:lnSpc>
              <a:buNone/>
            </a:pPr>
            <a:r>
              <a:rPr lang="ru-RU" sz="2250" b="1" dirty="0">
                <a:solidFill>
                  <a:srgbClr val="373634"/>
                </a:solidFill>
                <a:latin typeface="Arial" panose="020B0604020202020204" pitchFamily="34" charset="0"/>
                <a:cs typeface="Arial" panose="020B0604020202020204" pitchFamily="34" charset="0"/>
              </a:rPr>
              <a:t>(конструкторские бюро)</a:t>
            </a:r>
          </a:p>
        </p:txBody>
      </p:sp>
      <p:pic>
        <p:nvPicPr>
          <p:cNvPr id="4" name="Рисунок 3"/>
          <p:cNvPicPr>
            <a:picLocks noChangeAspect="1"/>
          </p:cNvPicPr>
          <p:nvPr/>
        </p:nvPicPr>
        <p:blipFill>
          <a:blip r:embed="rId2"/>
          <a:stretch>
            <a:fillRect/>
          </a:stretch>
        </p:blipFill>
        <p:spPr>
          <a:xfrm>
            <a:off x="0" y="2540582"/>
            <a:ext cx="5149676" cy="2245946"/>
          </a:xfrm>
          <a:prstGeom prst="rect">
            <a:avLst/>
          </a:prstGeom>
        </p:spPr>
      </p:pic>
      <p:pic>
        <p:nvPicPr>
          <p:cNvPr id="6" name="Рисунок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714318"/>
            <a:ext cx="5143500" cy="3463290"/>
          </a:xfrm>
          <a:prstGeom prst="rect">
            <a:avLst/>
          </a:prstGeom>
        </p:spPr>
      </p:pic>
    </p:spTree>
    <p:extLst>
      <p:ext uri="{BB962C8B-B14F-4D97-AF65-F5344CB8AC3E}">
        <p14:creationId xmlns:p14="http://schemas.microsoft.com/office/powerpoint/2010/main" val="4119690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09357" y="1507503"/>
            <a:ext cx="4897922" cy="7229401"/>
          </a:xfrm>
        </p:spPr>
        <p:txBody>
          <a:bodyPr>
            <a:noAutofit/>
          </a:bodyPr>
          <a:lstStyle/>
          <a:p>
            <a:pPr marL="0" indent="0">
              <a:lnSpc>
                <a:spcPct val="100000"/>
              </a:lnSpc>
              <a:buNone/>
            </a:pPr>
            <a:r>
              <a:rPr lang="ru-RU" sz="2700" b="1" dirty="0">
                <a:solidFill>
                  <a:srgbClr val="373634"/>
                </a:solidFill>
                <a:latin typeface="Arial" panose="020B0604020202020204" pitchFamily="34" charset="0"/>
                <a:cs typeface="Arial" panose="020B0604020202020204" pitchFamily="34" charset="0"/>
              </a:rPr>
              <a:t>При капитализме</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автоматизация ведет</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к возникновению</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бесполезных для</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общества профессий</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(рекламщики).</a:t>
            </a:r>
            <a:endParaRPr lang="en-US" sz="2700" b="1" dirty="0">
              <a:solidFill>
                <a:srgbClr val="373634"/>
              </a:solidFill>
              <a:latin typeface="Arial" panose="020B0604020202020204" pitchFamily="34" charset="0"/>
              <a:cs typeface="Arial" panose="020B0604020202020204" pitchFamily="34" charset="0"/>
            </a:endParaRPr>
          </a:p>
          <a:p>
            <a:pPr marL="0" indent="0">
              <a:lnSpc>
                <a:spcPct val="100000"/>
              </a:lnSpc>
              <a:buNone/>
            </a:pPr>
            <a:endParaRPr lang="en-US" sz="2700" b="1" dirty="0">
              <a:solidFill>
                <a:srgbClr val="373634"/>
              </a:solidFill>
              <a:latin typeface="Arial" panose="020B0604020202020204" pitchFamily="34" charset="0"/>
              <a:cs typeface="Arial" panose="020B0604020202020204" pitchFamily="34" charset="0"/>
            </a:endParaRPr>
          </a:p>
          <a:p>
            <a:pPr marL="0" indent="0">
              <a:lnSpc>
                <a:spcPct val="100000"/>
              </a:lnSpc>
              <a:buNone/>
            </a:pPr>
            <a:r>
              <a:rPr lang="ru-RU" sz="2700" b="1" dirty="0">
                <a:solidFill>
                  <a:srgbClr val="373634"/>
                </a:solidFill>
                <a:latin typeface="Arial" panose="020B0604020202020204" pitchFamily="34" charset="0"/>
                <a:cs typeface="Arial" panose="020B0604020202020204" pitchFamily="34" charset="0"/>
              </a:rPr>
              <a:t>При социализме</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автоматизация ведет</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к уменьшению рабочего</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дня. Имеющаяся реально</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полезная работа</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распределяется между</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всеми.</a:t>
            </a:r>
            <a:endParaRPr lang="en-US" sz="2700" b="1" dirty="0">
              <a:solidFill>
                <a:srgbClr val="373634"/>
              </a:solidFill>
              <a:latin typeface="Arial" panose="020B0604020202020204" pitchFamily="34" charset="0"/>
              <a:cs typeface="Arial" panose="020B0604020202020204" pitchFamily="34" charset="0"/>
            </a:endParaRPr>
          </a:p>
          <a:p>
            <a:pPr marL="0" indent="0">
              <a:lnSpc>
                <a:spcPct val="100000"/>
              </a:lnSpc>
              <a:buNone/>
            </a:pPr>
            <a:r>
              <a:rPr lang="ru-RU" sz="2700" b="1" dirty="0">
                <a:solidFill>
                  <a:srgbClr val="373634"/>
                </a:solidFill>
                <a:latin typeface="Arial" panose="020B0604020202020204" pitchFamily="34" charset="0"/>
                <a:cs typeface="Arial" panose="020B0604020202020204" pitchFamily="34" charset="0"/>
              </a:rPr>
              <a:t>(СССР был первой в мире</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страной перешедшей</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на 8-ми часовой</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рабочий день)</a:t>
            </a:r>
          </a:p>
        </p:txBody>
      </p:sp>
      <p:sp>
        <p:nvSpPr>
          <p:cNvPr id="5" name="Заголовок 1"/>
          <p:cNvSpPr txBox="1">
            <a:spLocks/>
          </p:cNvSpPr>
          <p:nvPr/>
        </p:nvSpPr>
        <p:spPr>
          <a:xfrm>
            <a:off x="184515" y="836113"/>
            <a:ext cx="4747609" cy="535488"/>
          </a:xfrm>
          <a:prstGeom prst="rect">
            <a:avLst/>
          </a:prstGeom>
        </p:spPr>
        <p:txBody>
          <a:bodyPr vert="horz" lIns="68580" tIns="34290" rIns="68580" bIns="34290" rtlCol="0" anchor="t">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sz="3000" b="1" dirty="0">
                <a:solidFill>
                  <a:srgbClr val="A20403"/>
                </a:solidFill>
                <a:latin typeface="Arial" panose="020B0604020202020204" pitchFamily="34" charset="0"/>
                <a:cs typeface="Arial" panose="020B0604020202020204" pitchFamily="34" charset="0"/>
              </a:rPr>
              <a:t>2.3. Бесполезная работа</a:t>
            </a:r>
          </a:p>
        </p:txBody>
      </p:sp>
    </p:spTree>
    <p:extLst>
      <p:ext uri="{BB962C8B-B14F-4D97-AF65-F5344CB8AC3E}">
        <p14:creationId xmlns:p14="http://schemas.microsoft.com/office/powerpoint/2010/main" val="2360781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09357" y="1507503"/>
            <a:ext cx="4897922" cy="7229401"/>
          </a:xfrm>
        </p:spPr>
        <p:txBody>
          <a:bodyPr>
            <a:noAutofit/>
          </a:bodyPr>
          <a:lstStyle/>
          <a:p>
            <a:pPr marL="0" indent="0">
              <a:lnSpc>
                <a:spcPct val="100000"/>
              </a:lnSpc>
              <a:buNone/>
            </a:pPr>
            <a:r>
              <a:rPr lang="ru-RU" sz="2700" b="1" dirty="0">
                <a:solidFill>
                  <a:srgbClr val="373634"/>
                </a:solidFill>
                <a:latin typeface="Arial" panose="020B0604020202020204" pitchFamily="34" charset="0"/>
                <a:cs typeface="Arial" panose="020B0604020202020204" pitchFamily="34" charset="0"/>
              </a:rPr>
              <a:t>При капитализме</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автоматизация ведет</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к возникновению</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бесполезных для</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общества профессий</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(рекламщики).</a:t>
            </a:r>
            <a:endParaRPr lang="en-US" sz="2700" b="1" dirty="0">
              <a:solidFill>
                <a:srgbClr val="373634"/>
              </a:solidFill>
              <a:latin typeface="Arial" panose="020B0604020202020204" pitchFamily="34" charset="0"/>
              <a:cs typeface="Arial" panose="020B0604020202020204" pitchFamily="34" charset="0"/>
            </a:endParaRPr>
          </a:p>
          <a:p>
            <a:pPr marL="0" indent="0">
              <a:lnSpc>
                <a:spcPct val="100000"/>
              </a:lnSpc>
              <a:buNone/>
            </a:pPr>
            <a:endParaRPr lang="en-US" sz="2700" b="1" dirty="0">
              <a:solidFill>
                <a:srgbClr val="373634"/>
              </a:solidFill>
              <a:latin typeface="Arial" panose="020B0604020202020204" pitchFamily="34" charset="0"/>
              <a:cs typeface="Arial" panose="020B0604020202020204" pitchFamily="34" charset="0"/>
            </a:endParaRPr>
          </a:p>
          <a:p>
            <a:pPr marL="0" indent="0">
              <a:lnSpc>
                <a:spcPct val="100000"/>
              </a:lnSpc>
              <a:buNone/>
            </a:pPr>
            <a:r>
              <a:rPr lang="ru-RU" sz="2700" b="1" dirty="0">
                <a:solidFill>
                  <a:srgbClr val="373634"/>
                </a:solidFill>
                <a:latin typeface="Arial" panose="020B0604020202020204" pitchFamily="34" charset="0"/>
                <a:cs typeface="Arial" panose="020B0604020202020204" pitchFamily="34" charset="0"/>
              </a:rPr>
              <a:t>При социализме</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автоматизация ведет</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к уменьшению рабочего</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дня. Имеющаяся реально</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полезная работа</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распределяется между</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всеми.</a:t>
            </a:r>
            <a:endParaRPr lang="en-US" sz="2700" b="1" dirty="0">
              <a:solidFill>
                <a:srgbClr val="373634"/>
              </a:solidFill>
              <a:latin typeface="Arial" panose="020B0604020202020204" pitchFamily="34" charset="0"/>
              <a:cs typeface="Arial" panose="020B0604020202020204" pitchFamily="34" charset="0"/>
            </a:endParaRPr>
          </a:p>
          <a:p>
            <a:pPr marL="0" indent="0">
              <a:lnSpc>
                <a:spcPct val="100000"/>
              </a:lnSpc>
              <a:buNone/>
            </a:pPr>
            <a:r>
              <a:rPr lang="ru-RU" sz="2700" b="1" dirty="0">
                <a:solidFill>
                  <a:srgbClr val="373634"/>
                </a:solidFill>
                <a:latin typeface="Arial" panose="020B0604020202020204" pitchFamily="34" charset="0"/>
                <a:cs typeface="Arial" panose="020B0604020202020204" pitchFamily="34" charset="0"/>
              </a:rPr>
              <a:t>(СССР был первой в мире</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страной перешедшей</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на 8-ми часовой</a:t>
            </a:r>
            <a:r>
              <a:rPr lang="en-US" sz="2700" b="1" dirty="0">
                <a:solidFill>
                  <a:srgbClr val="373634"/>
                </a:solidFill>
                <a:latin typeface="Arial" panose="020B0604020202020204" pitchFamily="34" charset="0"/>
                <a:cs typeface="Arial" panose="020B0604020202020204" pitchFamily="34" charset="0"/>
              </a:rPr>
              <a:t> </a:t>
            </a:r>
            <a:r>
              <a:rPr lang="ru-RU" sz="2700" b="1" dirty="0">
                <a:solidFill>
                  <a:srgbClr val="373634"/>
                </a:solidFill>
                <a:latin typeface="Arial" panose="020B0604020202020204" pitchFamily="34" charset="0"/>
                <a:cs typeface="Arial" panose="020B0604020202020204" pitchFamily="34" charset="0"/>
              </a:rPr>
              <a:t>рабочий день)</a:t>
            </a:r>
          </a:p>
        </p:txBody>
      </p:sp>
      <p:sp>
        <p:nvSpPr>
          <p:cNvPr id="5" name="Заголовок 1"/>
          <p:cNvSpPr txBox="1">
            <a:spLocks/>
          </p:cNvSpPr>
          <p:nvPr/>
        </p:nvSpPr>
        <p:spPr>
          <a:xfrm>
            <a:off x="184515" y="836113"/>
            <a:ext cx="4747609" cy="535488"/>
          </a:xfrm>
          <a:prstGeom prst="rect">
            <a:avLst/>
          </a:prstGeom>
        </p:spPr>
        <p:txBody>
          <a:bodyPr vert="horz" lIns="68580" tIns="34290" rIns="68580" bIns="34290" rtlCol="0" anchor="t">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sz="3000" b="1" dirty="0">
                <a:solidFill>
                  <a:srgbClr val="A20403"/>
                </a:solidFill>
                <a:latin typeface="Arial" panose="020B0604020202020204" pitchFamily="34" charset="0"/>
                <a:cs typeface="Arial" panose="020B0604020202020204" pitchFamily="34" charset="0"/>
              </a:rPr>
              <a:t>2.3. Бесполезная работа</a:t>
            </a:r>
          </a:p>
        </p:txBody>
      </p:sp>
    </p:spTree>
    <p:extLst>
      <p:ext uri="{BB962C8B-B14F-4D97-AF65-F5344CB8AC3E}">
        <p14:creationId xmlns:p14="http://schemas.microsoft.com/office/powerpoint/2010/main" val="693893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2303876" y="3814619"/>
            <a:ext cx="2774322" cy="2215238"/>
          </a:xfrm>
          <a:prstGeom prst="rect">
            <a:avLst/>
          </a:prstGeom>
        </p:spPr>
      </p:pic>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84515" y="1316335"/>
            <a:ext cx="4897922" cy="1579116"/>
          </a:xfrm>
        </p:spPr>
        <p:txBody>
          <a:bodyPr>
            <a:noAutofit/>
          </a:bodyPr>
          <a:lstStyle/>
          <a:p>
            <a:pPr marL="0" indent="0">
              <a:lnSpc>
                <a:spcPct val="100000"/>
              </a:lnSpc>
              <a:buNone/>
            </a:pPr>
            <a:r>
              <a:rPr lang="ru-RU" sz="2400" b="1" dirty="0">
                <a:solidFill>
                  <a:srgbClr val="373634"/>
                </a:solidFill>
                <a:latin typeface="Arial" panose="020B0604020202020204" pitchFamily="34" charset="0"/>
                <a:cs typeface="Arial" panose="020B0604020202020204" pitchFamily="34" charset="0"/>
              </a:rPr>
              <a:t>Коммунизм - это когда </a:t>
            </a:r>
            <a:r>
              <a:rPr lang="ru-RU" sz="2400" b="1" dirty="0" smtClean="0">
                <a:solidFill>
                  <a:srgbClr val="373634"/>
                </a:solidFill>
                <a:latin typeface="Arial" panose="020B0604020202020204" pitchFamily="34" charset="0"/>
                <a:cs typeface="Arial" panose="020B0604020202020204" pitchFamily="34" charset="0"/>
              </a:rPr>
              <a:t>всё необходимое </a:t>
            </a:r>
            <a:r>
              <a:rPr lang="ru-RU" sz="2400" b="1" dirty="0">
                <a:solidFill>
                  <a:srgbClr val="373634"/>
                </a:solidFill>
                <a:latin typeface="Arial" panose="020B0604020202020204" pitchFamily="34" charset="0"/>
                <a:cs typeface="Arial" panose="020B0604020202020204" pitchFamily="34" charset="0"/>
              </a:rPr>
              <a:t>для </a:t>
            </a:r>
            <a:r>
              <a:rPr lang="ru-RU" sz="2400" b="1" dirty="0" smtClean="0">
                <a:solidFill>
                  <a:srgbClr val="373634"/>
                </a:solidFill>
                <a:latin typeface="Arial" panose="020B0604020202020204" pitchFamily="34" charset="0"/>
                <a:cs typeface="Arial" panose="020B0604020202020204" pitchFamily="34" charset="0"/>
              </a:rPr>
              <a:t>жизни производится автоматически.</a:t>
            </a:r>
          </a:p>
          <a:p>
            <a:pPr marL="0" indent="0">
              <a:lnSpc>
                <a:spcPct val="100000"/>
              </a:lnSpc>
              <a:buNone/>
            </a:pPr>
            <a:endParaRPr lang="ru-RU" sz="2400" b="1" dirty="0">
              <a:solidFill>
                <a:srgbClr val="373634"/>
              </a:solidFill>
              <a:latin typeface="Arial" panose="020B0604020202020204" pitchFamily="34" charset="0"/>
              <a:cs typeface="Arial" panose="020B0604020202020204" pitchFamily="34" charset="0"/>
            </a:endParaRPr>
          </a:p>
        </p:txBody>
      </p:sp>
      <p:sp>
        <p:nvSpPr>
          <p:cNvPr id="5" name="Заголовок 1"/>
          <p:cNvSpPr txBox="1">
            <a:spLocks/>
          </p:cNvSpPr>
          <p:nvPr/>
        </p:nvSpPr>
        <p:spPr>
          <a:xfrm>
            <a:off x="184515" y="836113"/>
            <a:ext cx="4747609" cy="535488"/>
          </a:xfrm>
          <a:prstGeom prst="rect">
            <a:avLst/>
          </a:prstGeom>
        </p:spPr>
        <p:txBody>
          <a:bodyPr vert="horz" lIns="68580" tIns="34290" rIns="68580" bIns="34290" rtlCol="0" anchor="t">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sz="3000" b="1" dirty="0" smtClean="0">
                <a:solidFill>
                  <a:srgbClr val="A20403"/>
                </a:solidFill>
                <a:latin typeface="Arial" panose="020B0604020202020204" pitchFamily="34" charset="0"/>
                <a:cs typeface="Arial" panose="020B0604020202020204" pitchFamily="34" charset="0"/>
              </a:rPr>
              <a:t>2.</a:t>
            </a:r>
            <a:r>
              <a:rPr lang="en-US" sz="3000" b="1" dirty="0" smtClean="0">
                <a:solidFill>
                  <a:srgbClr val="A20403"/>
                </a:solidFill>
                <a:latin typeface="Arial" panose="020B0604020202020204" pitchFamily="34" charset="0"/>
                <a:cs typeface="Arial" panose="020B0604020202020204" pitchFamily="34" charset="0"/>
              </a:rPr>
              <a:t>5</a:t>
            </a:r>
            <a:r>
              <a:rPr lang="ru-RU" sz="3000" b="1" dirty="0" smtClean="0">
                <a:solidFill>
                  <a:srgbClr val="A20403"/>
                </a:solidFill>
                <a:latin typeface="Arial" panose="020B0604020202020204" pitchFamily="34" charset="0"/>
                <a:cs typeface="Arial" panose="020B0604020202020204" pitchFamily="34" charset="0"/>
              </a:rPr>
              <a:t>. Коммунизм</a:t>
            </a:r>
            <a:endParaRPr lang="ru-RU" sz="3000" b="1" dirty="0">
              <a:solidFill>
                <a:srgbClr val="A20403"/>
              </a:solidFill>
              <a:latin typeface="Arial" panose="020B0604020202020204" pitchFamily="34" charset="0"/>
              <a:cs typeface="Arial" panose="020B0604020202020204" pitchFamily="34" charset="0"/>
            </a:endParaRPr>
          </a:p>
        </p:txBody>
      </p:sp>
      <p:sp>
        <p:nvSpPr>
          <p:cNvPr id="6" name="Объект 2"/>
          <p:cNvSpPr txBox="1">
            <a:spLocks/>
          </p:cNvSpPr>
          <p:nvPr/>
        </p:nvSpPr>
        <p:spPr>
          <a:xfrm>
            <a:off x="77409" y="2450939"/>
            <a:ext cx="5000789" cy="1956133"/>
          </a:xfrm>
          <a:prstGeom prst="rect">
            <a:avLst/>
          </a:prstGeom>
        </p:spPr>
        <p:txBody>
          <a:bodyPr vert="horz" lIns="91440" tIns="45720" rIns="91440" bIns="45720" rtlCol="0">
            <a:noAutofit/>
          </a:bodyPr>
          <a:lst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a:lstStyle>
          <a:p>
            <a:pPr marL="0" indent="0">
              <a:lnSpc>
                <a:spcPct val="100000"/>
              </a:lnSpc>
              <a:buNone/>
            </a:pPr>
            <a:r>
              <a:rPr lang="ru-RU" sz="2200" dirty="0">
                <a:solidFill>
                  <a:srgbClr val="373634"/>
                </a:solidFill>
                <a:latin typeface="Arial" panose="020B0604020202020204" pitchFamily="34" charset="0"/>
                <a:cs typeface="Arial" panose="020B0604020202020204" pitchFamily="34" charset="0"/>
              </a:rPr>
              <a:t>Что мы будем </a:t>
            </a:r>
            <a:r>
              <a:rPr lang="ru-RU" sz="2200" dirty="0" smtClean="0">
                <a:solidFill>
                  <a:srgbClr val="373634"/>
                </a:solidFill>
                <a:latin typeface="Arial" panose="020B0604020202020204" pitchFamily="34" charset="0"/>
                <a:cs typeface="Arial" panose="020B0604020202020204" pitchFamily="34" charset="0"/>
              </a:rPr>
              <a:t>продавать, когда энергия </a:t>
            </a:r>
            <a:r>
              <a:rPr lang="ru-RU" sz="2200" dirty="0">
                <a:solidFill>
                  <a:srgbClr val="373634"/>
                </a:solidFill>
                <a:latin typeface="Arial" panose="020B0604020202020204" pitchFamily="34" charset="0"/>
                <a:cs typeface="Arial" panose="020B0604020202020204" pitchFamily="34" charset="0"/>
              </a:rPr>
              <a:t>станет </a:t>
            </a:r>
            <a:r>
              <a:rPr lang="ru-RU" sz="2200" dirty="0" smtClean="0">
                <a:solidFill>
                  <a:srgbClr val="373634"/>
                </a:solidFill>
                <a:latin typeface="Arial" panose="020B0604020202020204" pitchFamily="34" charset="0"/>
                <a:cs typeface="Arial" panose="020B0604020202020204" pitchFamily="34" charset="0"/>
              </a:rPr>
              <a:t>очень дешевой и </a:t>
            </a:r>
            <a:r>
              <a:rPr lang="ru-RU" sz="2200" dirty="0">
                <a:solidFill>
                  <a:srgbClr val="373634"/>
                </a:solidFill>
                <a:latin typeface="Arial" panose="020B0604020202020204" pitchFamily="34" charset="0"/>
                <a:cs typeface="Arial" panose="020B0604020202020204" pitchFamily="34" charset="0"/>
              </a:rPr>
              <a:t>3d </a:t>
            </a:r>
            <a:r>
              <a:rPr lang="ru-RU" sz="2200" dirty="0" smtClean="0">
                <a:solidFill>
                  <a:srgbClr val="373634"/>
                </a:solidFill>
                <a:latin typeface="Arial" panose="020B0604020202020204" pitchFamily="34" charset="0"/>
                <a:cs typeface="Arial" panose="020B0604020202020204" pitchFamily="34" charset="0"/>
              </a:rPr>
              <a:t>принтеры смогут печатать всё</a:t>
            </a:r>
            <a:r>
              <a:rPr lang="ru-RU" sz="2200" dirty="0">
                <a:solidFill>
                  <a:srgbClr val="373634"/>
                </a:solidFill>
                <a:latin typeface="Arial" panose="020B0604020202020204" pitchFamily="34" charset="0"/>
                <a:cs typeface="Arial" panose="020B0604020202020204" pitchFamily="34" charset="0"/>
              </a:rPr>
              <a:t>, </a:t>
            </a:r>
            <a:r>
              <a:rPr lang="ru-RU" sz="2200" dirty="0" smtClean="0">
                <a:solidFill>
                  <a:srgbClr val="373634"/>
                </a:solidFill>
                <a:latin typeface="Arial" panose="020B0604020202020204" pitchFamily="34" charset="0"/>
                <a:cs typeface="Arial" panose="020B0604020202020204" pitchFamily="34" charset="0"/>
              </a:rPr>
              <a:t>включая себя</a:t>
            </a:r>
            <a:r>
              <a:rPr lang="ru-RU" sz="2200" dirty="0">
                <a:solidFill>
                  <a:srgbClr val="373634"/>
                </a:solidFill>
                <a:latin typeface="Arial" panose="020B0604020202020204" pitchFamily="34" charset="0"/>
                <a:cs typeface="Arial" panose="020B0604020202020204" pitchFamily="34" charset="0"/>
              </a:rPr>
              <a:t>?</a:t>
            </a:r>
          </a:p>
        </p:txBody>
      </p:sp>
      <p:sp>
        <p:nvSpPr>
          <p:cNvPr id="7" name="Объект 2"/>
          <p:cNvSpPr txBox="1">
            <a:spLocks/>
          </p:cNvSpPr>
          <p:nvPr/>
        </p:nvSpPr>
        <p:spPr>
          <a:xfrm>
            <a:off x="42673" y="3823712"/>
            <a:ext cx="2256964" cy="2535212"/>
          </a:xfrm>
          <a:prstGeom prst="rect">
            <a:avLst/>
          </a:prstGeom>
        </p:spPr>
        <p:txBody>
          <a:bodyPr vert="horz" lIns="91440" tIns="45720" rIns="91440" bIns="45720" rtlCol="0">
            <a:noAutofit/>
          </a:bodyPr>
          <a:lst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a:lstStyle>
          <a:p>
            <a:pPr marL="0" indent="0">
              <a:lnSpc>
                <a:spcPct val="100000"/>
              </a:lnSpc>
              <a:buNone/>
            </a:pPr>
            <a:r>
              <a:rPr lang="ru-RU" sz="2200" dirty="0" smtClean="0">
                <a:solidFill>
                  <a:srgbClr val="373634"/>
                </a:solidFill>
                <a:latin typeface="Arial" panose="020B0604020202020204" pitchFamily="34" charset="0"/>
                <a:cs typeface="Arial" panose="020B0604020202020204" pitchFamily="34" charset="0"/>
              </a:rPr>
              <a:t>Продавать информацию? Будем </a:t>
            </a:r>
            <a:r>
              <a:rPr lang="ru-RU" sz="2200" dirty="0">
                <a:solidFill>
                  <a:srgbClr val="373634"/>
                </a:solidFill>
                <a:latin typeface="Arial" panose="020B0604020202020204" pitchFamily="34" charset="0"/>
                <a:cs typeface="Arial" panose="020B0604020202020204" pitchFamily="34" charset="0"/>
              </a:rPr>
              <a:t>честны: </a:t>
            </a:r>
            <a:r>
              <a:rPr lang="ru-RU" sz="2200" dirty="0" smtClean="0">
                <a:solidFill>
                  <a:srgbClr val="373634"/>
                </a:solidFill>
                <a:latin typeface="Arial" panose="020B0604020202020204" pitchFamily="34" charset="0"/>
                <a:cs typeface="Arial" panose="020B0604020202020204" pitchFamily="34" charset="0"/>
              </a:rPr>
              <a:t>мы всегда достаем её </a:t>
            </a:r>
            <a:r>
              <a:rPr lang="ru-RU" sz="2200" dirty="0">
                <a:solidFill>
                  <a:srgbClr val="373634"/>
                </a:solidFill>
                <a:latin typeface="Arial" panose="020B0604020202020204" pitchFamily="34" charset="0"/>
                <a:cs typeface="Arial" panose="020B0604020202020204" pitchFamily="34" charset="0"/>
              </a:rPr>
              <a:t>бесплатно </a:t>
            </a:r>
            <a:r>
              <a:rPr lang="ru-RU" sz="2200" dirty="0" smtClean="0">
                <a:solidFill>
                  <a:srgbClr val="373634"/>
                </a:solidFill>
                <a:latin typeface="Arial" panose="020B0604020202020204" pitchFamily="34" charset="0"/>
                <a:cs typeface="Arial" panose="020B0604020202020204" pitchFamily="34" charset="0"/>
              </a:rPr>
              <a:t>из интернета</a:t>
            </a:r>
            <a:r>
              <a:rPr lang="ru-RU" sz="2200" dirty="0">
                <a:solidFill>
                  <a:srgbClr val="373634"/>
                </a:solidFill>
                <a:latin typeface="Arial" panose="020B0604020202020204" pitchFamily="34" charset="0"/>
                <a:cs typeface="Arial" panose="020B0604020202020204" pitchFamily="34" charset="0"/>
              </a:rPr>
              <a:t>.</a:t>
            </a:r>
          </a:p>
        </p:txBody>
      </p:sp>
      <p:pic>
        <p:nvPicPr>
          <p:cNvPr id="9" name="Рисунок 8"/>
          <p:cNvPicPr>
            <a:picLocks noChangeAspect="1"/>
          </p:cNvPicPr>
          <p:nvPr/>
        </p:nvPicPr>
        <p:blipFill>
          <a:blip r:embed="rId3"/>
          <a:stretch>
            <a:fillRect/>
          </a:stretch>
        </p:blipFill>
        <p:spPr>
          <a:xfrm>
            <a:off x="1" y="6358924"/>
            <a:ext cx="5143500" cy="2789937"/>
          </a:xfrm>
          <a:prstGeom prst="rect">
            <a:avLst/>
          </a:prstGeom>
        </p:spPr>
      </p:pic>
    </p:spTree>
    <p:extLst>
      <p:ext uri="{BB962C8B-B14F-4D97-AF65-F5344CB8AC3E}">
        <p14:creationId xmlns:p14="http://schemas.microsoft.com/office/powerpoint/2010/main" val="574142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5" name="Заголовок 1"/>
          <p:cNvSpPr txBox="1">
            <a:spLocks/>
          </p:cNvSpPr>
          <p:nvPr/>
        </p:nvSpPr>
        <p:spPr>
          <a:xfrm>
            <a:off x="184515" y="836113"/>
            <a:ext cx="4747609" cy="1011160"/>
          </a:xfrm>
          <a:prstGeom prst="rect">
            <a:avLst/>
          </a:prstGeom>
        </p:spPr>
        <p:txBody>
          <a:bodyPr vert="horz" lIns="68580" tIns="34290" rIns="68580" bIns="34290" rtlCol="0" anchor="t">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sz="3000" b="1" dirty="0" smtClean="0">
                <a:solidFill>
                  <a:srgbClr val="A20403"/>
                </a:solidFill>
                <a:latin typeface="Arial" panose="020B0604020202020204" pitchFamily="34" charset="0"/>
                <a:cs typeface="Arial" panose="020B0604020202020204" pitchFamily="34" charset="0"/>
              </a:rPr>
              <a:t>2.</a:t>
            </a:r>
            <a:r>
              <a:rPr lang="ru-RU" sz="3000" b="1" dirty="0">
                <a:solidFill>
                  <a:srgbClr val="A20403"/>
                </a:solidFill>
                <a:latin typeface="Arial" panose="020B0604020202020204" pitchFamily="34" charset="0"/>
                <a:cs typeface="Arial" panose="020B0604020202020204" pitchFamily="34" charset="0"/>
              </a:rPr>
              <a:t>6</a:t>
            </a:r>
            <a:r>
              <a:rPr lang="ru-RU" sz="3000" b="1" dirty="0" smtClean="0">
                <a:solidFill>
                  <a:srgbClr val="A20403"/>
                </a:solidFill>
                <a:latin typeface="Arial" panose="020B0604020202020204" pitchFamily="34" charset="0"/>
                <a:cs typeface="Arial" panose="020B0604020202020204" pitchFamily="34" charset="0"/>
              </a:rPr>
              <a:t>. Легализованное воровство</a:t>
            </a:r>
            <a:endParaRPr lang="ru-RU" sz="3000" b="1" dirty="0">
              <a:solidFill>
                <a:srgbClr val="A20403"/>
              </a:solidFill>
              <a:latin typeface="Arial" panose="020B0604020202020204" pitchFamily="34" charset="0"/>
              <a:cs typeface="Arial" panose="020B0604020202020204" pitchFamily="34" charset="0"/>
            </a:endParaRPr>
          </a:p>
        </p:txBody>
      </p:sp>
      <p:sp>
        <p:nvSpPr>
          <p:cNvPr id="6" name="Объект 2"/>
          <p:cNvSpPr txBox="1">
            <a:spLocks/>
          </p:cNvSpPr>
          <p:nvPr/>
        </p:nvSpPr>
        <p:spPr>
          <a:xfrm>
            <a:off x="142711" y="1847273"/>
            <a:ext cx="5000789" cy="6982691"/>
          </a:xfrm>
          <a:prstGeom prst="rect">
            <a:avLst/>
          </a:prstGeom>
        </p:spPr>
        <p:txBody>
          <a:bodyPr vert="horz" lIns="91440" tIns="45720" rIns="91440" bIns="45720" rtlCol="0">
            <a:noAutofit/>
          </a:bodyPr>
          <a:lst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a:lstStyle>
          <a:p>
            <a:pPr marL="0" indent="0">
              <a:lnSpc>
                <a:spcPct val="100000"/>
              </a:lnSpc>
              <a:buNone/>
            </a:pPr>
            <a:r>
              <a:rPr lang="ru-RU" sz="2300" dirty="0" smtClean="0">
                <a:solidFill>
                  <a:srgbClr val="373634"/>
                </a:solidFill>
                <a:latin typeface="Arial" panose="020B0604020202020204" pitchFamily="34" charset="0"/>
                <a:cs typeface="Arial" panose="020B0604020202020204" pitchFamily="34" charset="0"/>
              </a:rPr>
              <a:t>      На </a:t>
            </a:r>
            <a:r>
              <a:rPr lang="ru-RU" sz="2300" dirty="0">
                <a:solidFill>
                  <a:srgbClr val="373634"/>
                </a:solidFill>
                <a:latin typeface="Arial" panose="020B0604020202020204" pitchFamily="34" charset="0"/>
                <a:cs typeface="Arial" panose="020B0604020202020204" pitchFamily="34" charset="0"/>
              </a:rPr>
              <a:t>дальнем </a:t>
            </a:r>
            <a:r>
              <a:rPr lang="ru-RU" sz="2300" dirty="0" smtClean="0">
                <a:solidFill>
                  <a:srgbClr val="373634"/>
                </a:solidFill>
                <a:latin typeface="Arial" panose="020B0604020202020204" pitchFamily="34" charset="0"/>
                <a:cs typeface="Arial" panose="020B0604020202020204" pitchFamily="34" charset="0"/>
              </a:rPr>
              <a:t>востоке строили магистральный трубопровод </a:t>
            </a:r>
            <a:r>
              <a:rPr lang="ru-RU" sz="2300" dirty="0">
                <a:solidFill>
                  <a:srgbClr val="373634"/>
                </a:solidFill>
                <a:latin typeface="Arial" panose="020B0604020202020204" pitchFamily="34" charset="0"/>
                <a:cs typeface="Arial" panose="020B0604020202020204" pitchFamily="34" charset="0"/>
              </a:rPr>
              <a:t>«Сила </a:t>
            </a:r>
            <a:r>
              <a:rPr lang="ru-RU" sz="2300" dirty="0" smtClean="0">
                <a:solidFill>
                  <a:srgbClr val="373634"/>
                </a:solidFill>
                <a:latin typeface="Arial" panose="020B0604020202020204" pitchFamily="34" charset="0"/>
                <a:cs typeface="Arial" panose="020B0604020202020204" pitchFamily="34" charset="0"/>
              </a:rPr>
              <a:t>Сибири» для </a:t>
            </a:r>
            <a:r>
              <a:rPr lang="ru-RU" sz="2300" dirty="0">
                <a:solidFill>
                  <a:srgbClr val="373634"/>
                </a:solidFill>
                <a:latin typeface="Arial" panose="020B0604020202020204" pitchFamily="34" charset="0"/>
                <a:cs typeface="Arial" panose="020B0604020202020204" pitchFamily="34" charset="0"/>
              </a:rPr>
              <a:t>продажи газа в Китай</a:t>
            </a:r>
            <a:r>
              <a:rPr lang="ru-RU" sz="2300" dirty="0" smtClean="0">
                <a:solidFill>
                  <a:srgbClr val="373634"/>
                </a:solidFill>
                <a:latin typeface="Arial" panose="020B0604020202020204" pitchFamily="34" charset="0"/>
                <a:cs typeface="Arial" panose="020B0604020202020204" pitchFamily="34" charset="0"/>
              </a:rPr>
              <a:t>.</a:t>
            </a:r>
          </a:p>
          <a:p>
            <a:pPr marL="0" indent="0">
              <a:lnSpc>
                <a:spcPct val="100000"/>
              </a:lnSpc>
              <a:buNone/>
            </a:pPr>
            <a:endParaRPr lang="ru-RU" sz="2300" dirty="0" smtClean="0">
              <a:solidFill>
                <a:srgbClr val="373634"/>
              </a:solidFill>
              <a:latin typeface="Arial" panose="020B0604020202020204" pitchFamily="34" charset="0"/>
              <a:cs typeface="Arial" panose="020B0604020202020204" pitchFamily="34" charset="0"/>
            </a:endParaRPr>
          </a:p>
          <a:p>
            <a:pPr marL="0" indent="0">
              <a:lnSpc>
                <a:spcPct val="100000"/>
              </a:lnSpc>
              <a:buNone/>
            </a:pPr>
            <a:r>
              <a:rPr lang="ru-RU" sz="2300" dirty="0">
                <a:solidFill>
                  <a:srgbClr val="373634"/>
                </a:solidFill>
                <a:latin typeface="Arial" panose="020B0604020202020204" pitchFamily="34" charset="0"/>
                <a:cs typeface="Arial" panose="020B0604020202020204" pitchFamily="34" charset="0"/>
              </a:rPr>
              <a:t>(</a:t>
            </a:r>
            <a:r>
              <a:rPr lang="ru-RU" sz="2300" dirty="0" smtClean="0">
                <a:solidFill>
                  <a:srgbClr val="373634"/>
                </a:solidFill>
                <a:latin typeface="Arial" panose="020B0604020202020204" pitchFamily="34" charset="0"/>
                <a:cs typeface="Arial" panose="020B0604020202020204" pitchFamily="34" charset="0"/>
              </a:rPr>
              <a:t>(Также </a:t>
            </a:r>
            <a:r>
              <a:rPr lang="ru-RU" sz="2300" dirty="0">
                <a:solidFill>
                  <a:srgbClr val="373634"/>
                </a:solidFill>
                <a:latin typeface="Arial" panose="020B0604020202020204" pitchFamily="34" charset="0"/>
                <a:cs typeface="Arial" panose="020B0604020202020204" pitchFamily="34" charset="0"/>
              </a:rPr>
              <a:t>строили Амурский </a:t>
            </a:r>
            <a:r>
              <a:rPr lang="ru-RU" sz="2300" dirty="0" smtClean="0">
                <a:solidFill>
                  <a:srgbClr val="373634"/>
                </a:solidFill>
                <a:latin typeface="Arial" panose="020B0604020202020204" pitchFamily="34" charset="0"/>
                <a:cs typeface="Arial" panose="020B0604020202020204" pitchFamily="34" charset="0"/>
              </a:rPr>
              <a:t>ГПЗ (газоперерабатывающий </a:t>
            </a:r>
            <a:r>
              <a:rPr lang="ru-RU" sz="2300" dirty="0">
                <a:solidFill>
                  <a:srgbClr val="373634"/>
                </a:solidFill>
                <a:latin typeface="Arial" panose="020B0604020202020204" pitchFamily="34" charset="0"/>
                <a:cs typeface="Arial" panose="020B0604020202020204" pitchFamily="34" charset="0"/>
              </a:rPr>
              <a:t>завод</a:t>
            </a:r>
            <a:r>
              <a:rPr lang="ru-RU" sz="2300" dirty="0" smtClean="0">
                <a:solidFill>
                  <a:srgbClr val="373634"/>
                </a:solidFill>
                <a:latin typeface="Arial" panose="020B0604020202020204" pitchFamily="34" charset="0"/>
                <a:cs typeface="Arial" panose="020B0604020202020204" pitchFamily="34" charset="0"/>
              </a:rPr>
              <a:t>)) Нужно </a:t>
            </a:r>
            <a:r>
              <a:rPr lang="ru-RU" sz="2300" dirty="0">
                <a:solidFill>
                  <a:srgbClr val="373634"/>
                </a:solidFill>
                <a:latin typeface="Arial" panose="020B0604020202020204" pitchFamily="34" charset="0"/>
                <a:cs typeface="Arial" panose="020B0604020202020204" pitchFamily="34" charset="0"/>
              </a:rPr>
              <a:t>было так </a:t>
            </a:r>
            <a:r>
              <a:rPr lang="ru-RU" sz="2300" dirty="0" smtClean="0">
                <a:solidFill>
                  <a:srgbClr val="373634"/>
                </a:solidFill>
                <a:latin typeface="Arial" panose="020B0604020202020204" pitchFamily="34" charset="0"/>
                <a:cs typeface="Arial" panose="020B0604020202020204" pitchFamily="34" charset="0"/>
              </a:rPr>
              <a:t>много бетонных </a:t>
            </a:r>
            <a:r>
              <a:rPr lang="ru-RU" sz="2300" dirty="0">
                <a:solidFill>
                  <a:srgbClr val="373634"/>
                </a:solidFill>
                <a:latin typeface="Arial" panose="020B0604020202020204" pitchFamily="34" charset="0"/>
                <a:cs typeface="Arial" panose="020B0604020202020204" pitchFamily="34" charset="0"/>
              </a:rPr>
              <a:t>плит, что везли </a:t>
            </a:r>
            <a:r>
              <a:rPr lang="ru-RU" sz="2300" dirty="0" smtClean="0">
                <a:solidFill>
                  <a:srgbClr val="373634"/>
                </a:solidFill>
                <a:latin typeface="Arial" panose="020B0604020202020204" pitchFamily="34" charset="0"/>
                <a:cs typeface="Arial" panose="020B0604020202020204" pitchFamily="34" charset="0"/>
              </a:rPr>
              <a:t>со всей страны. </a:t>
            </a:r>
          </a:p>
          <a:p>
            <a:pPr marL="0" indent="0">
              <a:lnSpc>
                <a:spcPct val="100000"/>
              </a:lnSpc>
              <a:buNone/>
            </a:pPr>
            <a:r>
              <a:rPr lang="ru-RU" sz="2300" dirty="0" smtClean="0">
                <a:solidFill>
                  <a:srgbClr val="373634"/>
                </a:solidFill>
                <a:latin typeface="Arial" panose="020B0604020202020204" pitchFamily="34" charset="0"/>
                <a:cs typeface="Arial" panose="020B0604020202020204" pitchFamily="34" charset="0"/>
              </a:rPr>
              <a:t>      Воспользовавшись безвыходным положением государства</a:t>
            </a:r>
            <a:r>
              <a:rPr lang="ru-RU" sz="2300" dirty="0">
                <a:solidFill>
                  <a:srgbClr val="373634"/>
                </a:solidFill>
                <a:latin typeface="Arial" panose="020B0604020202020204" pitchFamily="34" charset="0"/>
                <a:cs typeface="Arial" panose="020B0604020202020204" pitchFamily="34" charset="0"/>
              </a:rPr>
              <a:t>, </a:t>
            </a:r>
            <a:r>
              <a:rPr lang="ru-RU" sz="2300" dirty="0" smtClean="0">
                <a:solidFill>
                  <a:srgbClr val="373634"/>
                </a:solidFill>
                <a:latin typeface="Arial" panose="020B0604020202020204" pitchFamily="34" charset="0"/>
                <a:cs typeface="Arial" panose="020B0604020202020204" pitchFamily="34" charset="0"/>
              </a:rPr>
              <a:t>ближайший завод выставил </a:t>
            </a:r>
            <a:r>
              <a:rPr lang="ru-RU" sz="2300" dirty="0">
                <a:solidFill>
                  <a:srgbClr val="373634"/>
                </a:solidFill>
                <a:latin typeface="Arial" panose="020B0604020202020204" pitchFamily="34" charset="0"/>
                <a:cs typeface="Arial" panose="020B0604020202020204" pitchFamily="34" charset="0"/>
              </a:rPr>
              <a:t>такую </a:t>
            </a:r>
            <a:r>
              <a:rPr lang="ru-RU" sz="2300" dirty="0" smtClean="0">
                <a:solidFill>
                  <a:srgbClr val="373634"/>
                </a:solidFill>
                <a:latin typeface="Arial" panose="020B0604020202020204" pitchFamily="34" charset="0"/>
                <a:cs typeface="Arial" panose="020B0604020202020204" pitchFamily="34" charset="0"/>
              </a:rPr>
              <a:t>цену, как </a:t>
            </a:r>
            <a:r>
              <a:rPr lang="ru-RU" sz="2300" dirty="0">
                <a:solidFill>
                  <a:srgbClr val="373634"/>
                </a:solidFill>
                <a:latin typeface="Arial" panose="020B0604020202020204" pitchFamily="34" charset="0"/>
                <a:cs typeface="Arial" panose="020B0604020202020204" pitchFamily="34" charset="0"/>
              </a:rPr>
              <a:t>будто бы плиты </a:t>
            </a:r>
            <a:r>
              <a:rPr lang="ru-RU" sz="2300" dirty="0" smtClean="0">
                <a:solidFill>
                  <a:srgbClr val="373634"/>
                </a:solidFill>
                <a:latin typeface="Arial" panose="020B0604020202020204" pitchFamily="34" charset="0"/>
                <a:cs typeface="Arial" panose="020B0604020202020204" pitchFamily="34" charset="0"/>
              </a:rPr>
              <a:t>везли из </a:t>
            </a:r>
            <a:r>
              <a:rPr lang="ru-RU" sz="2300" dirty="0">
                <a:solidFill>
                  <a:srgbClr val="373634"/>
                </a:solidFill>
                <a:latin typeface="Arial" panose="020B0604020202020204" pitchFamily="34" charset="0"/>
                <a:cs typeface="Arial" panose="020B0604020202020204" pitchFamily="34" charset="0"/>
              </a:rPr>
              <a:t>центра </a:t>
            </a:r>
            <a:r>
              <a:rPr lang="ru-RU" sz="2300" dirty="0" smtClean="0">
                <a:solidFill>
                  <a:srgbClr val="373634"/>
                </a:solidFill>
                <a:latin typeface="Arial" panose="020B0604020202020204" pitchFamily="34" charset="0"/>
                <a:cs typeface="Arial" panose="020B0604020202020204" pitchFamily="34" charset="0"/>
              </a:rPr>
              <a:t>страны.</a:t>
            </a:r>
          </a:p>
          <a:p>
            <a:pPr marL="0" indent="0">
              <a:lnSpc>
                <a:spcPct val="100000"/>
              </a:lnSpc>
              <a:buNone/>
            </a:pPr>
            <a:endParaRPr lang="ru-RU" sz="2300" dirty="0">
              <a:solidFill>
                <a:srgbClr val="373634"/>
              </a:solidFill>
              <a:latin typeface="Arial" panose="020B0604020202020204" pitchFamily="34" charset="0"/>
              <a:cs typeface="Arial" panose="020B0604020202020204" pitchFamily="34" charset="0"/>
            </a:endParaRPr>
          </a:p>
          <a:p>
            <a:pPr marL="0" indent="0">
              <a:lnSpc>
                <a:spcPct val="100000"/>
              </a:lnSpc>
              <a:buNone/>
            </a:pPr>
            <a:r>
              <a:rPr lang="ru-RU" sz="2300" dirty="0" smtClean="0">
                <a:solidFill>
                  <a:srgbClr val="373634"/>
                </a:solidFill>
                <a:latin typeface="Arial" panose="020B0604020202020204" pitchFamily="34" charset="0"/>
                <a:cs typeface="Arial" panose="020B0604020202020204" pitchFamily="34" charset="0"/>
              </a:rPr>
              <a:t>      И </a:t>
            </a:r>
            <a:r>
              <a:rPr lang="ru-RU" sz="2300" dirty="0">
                <a:solidFill>
                  <a:srgbClr val="373634"/>
                </a:solidFill>
                <a:latin typeface="Arial" panose="020B0604020202020204" pitchFamily="34" charset="0"/>
                <a:cs typeface="Arial" panose="020B0604020202020204" pitchFamily="34" charset="0"/>
              </a:rPr>
              <a:t>это не коррупция, </a:t>
            </a:r>
            <a:r>
              <a:rPr lang="ru-RU" sz="2300" dirty="0" smtClean="0">
                <a:solidFill>
                  <a:srgbClr val="373634"/>
                </a:solidFill>
                <a:latin typeface="Arial" panose="020B0604020202020204" pitchFamily="34" charset="0"/>
                <a:cs typeface="Arial" panose="020B0604020202020204" pitchFamily="34" charset="0"/>
              </a:rPr>
              <a:t>это законное </a:t>
            </a:r>
            <a:r>
              <a:rPr lang="ru-RU" sz="2300" dirty="0">
                <a:solidFill>
                  <a:srgbClr val="373634"/>
                </a:solidFill>
                <a:latin typeface="Arial" panose="020B0604020202020204" pitchFamily="34" charset="0"/>
                <a:cs typeface="Arial" panose="020B0604020202020204" pitchFamily="34" charset="0"/>
              </a:rPr>
              <a:t>право </a:t>
            </a:r>
            <a:r>
              <a:rPr lang="ru-RU" sz="2300" dirty="0" smtClean="0">
                <a:solidFill>
                  <a:srgbClr val="373634"/>
                </a:solidFill>
                <a:latin typeface="Arial" panose="020B0604020202020204" pitchFamily="34" charset="0"/>
                <a:cs typeface="Arial" panose="020B0604020202020204" pitchFamily="34" charset="0"/>
              </a:rPr>
              <a:t>завода назначать цену.</a:t>
            </a:r>
            <a:endParaRPr lang="ru-RU" sz="2300" dirty="0">
              <a:solidFill>
                <a:srgbClr val="373634"/>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792957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5" name="Заголовок 1"/>
          <p:cNvSpPr txBox="1">
            <a:spLocks/>
          </p:cNvSpPr>
          <p:nvPr/>
        </p:nvSpPr>
        <p:spPr>
          <a:xfrm>
            <a:off x="184515" y="836113"/>
            <a:ext cx="4747609" cy="1011160"/>
          </a:xfrm>
          <a:prstGeom prst="rect">
            <a:avLst/>
          </a:prstGeom>
        </p:spPr>
        <p:txBody>
          <a:bodyPr vert="horz" lIns="68580" tIns="34290" rIns="68580" bIns="34290" rtlCol="0" anchor="t">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sz="3000" b="1" dirty="0" smtClean="0">
                <a:solidFill>
                  <a:srgbClr val="A20403"/>
                </a:solidFill>
                <a:latin typeface="Arial" panose="020B0604020202020204" pitchFamily="34" charset="0"/>
                <a:cs typeface="Arial" panose="020B0604020202020204" pitchFamily="34" charset="0"/>
              </a:rPr>
              <a:t>2.</a:t>
            </a:r>
            <a:r>
              <a:rPr lang="ru-RU" sz="3000" b="1" dirty="0">
                <a:solidFill>
                  <a:srgbClr val="A20403"/>
                </a:solidFill>
                <a:latin typeface="Arial" panose="020B0604020202020204" pitchFamily="34" charset="0"/>
                <a:cs typeface="Arial" panose="020B0604020202020204" pitchFamily="34" charset="0"/>
              </a:rPr>
              <a:t>6</a:t>
            </a:r>
            <a:r>
              <a:rPr lang="ru-RU" sz="3000" b="1" dirty="0" smtClean="0">
                <a:solidFill>
                  <a:srgbClr val="A20403"/>
                </a:solidFill>
                <a:latin typeface="Arial" panose="020B0604020202020204" pitchFamily="34" charset="0"/>
                <a:cs typeface="Arial" panose="020B0604020202020204" pitchFamily="34" charset="0"/>
              </a:rPr>
              <a:t>. Легализованное воровство</a:t>
            </a:r>
            <a:endParaRPr lang="ru-RU" sz="3000" b="1" dirty="0">
              <a:solidFill>
                <a:srgbClr val="A20403"/>
              </a:solidFill>
              <a:latin typeface="Arial" panose="020B0604020202020204" pitchFamily="34" charset="0"/>
              <a:cs typeface="Arial" panose="020B0604020202020204" pitchFamily="34" charset="0"/>
            </a:endParaRPr>
          </a:p>
        </p:txBody>
      </p:sp>
      <p:sp>
        <p:nvSpPr>
          <p:cNvPr id="6" name="Объект 2"/>
          <p:cNvSpPr txBox="1">
            <a:spLocks/>
          </p:cNvSpPr>
          <p:nvPr/>
        </p:nvSpPr>
        <p:spPr>
          <a:xfrm>
            <a:off x="184515" y="1847273"/>
            <a:ext cx="4747609" cy="6982691"/>
          </a:xfrm>
          <a:prstGeom prst="rect">
            <a:avLst/>
          </a:prstGeom>
        </p:spPr>
        <p:txBody>
          <a:bodyPr vert="horz" lIns="91440" tIns="45720" rIns="91440" bIns="45720" rtlCol="0">
            <a:noAutofit/>
          </a:bodyPr>
          <a:lst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a:lstStyle>
          <a:p>
            <a:pPr marL="0" indent="0">
              <a:lnSpc>
                <a:spcPct val="100000"/>
              </a:lnSpc>
              <a:buNone/>
            </a:pPr>
            <a:r>
              <a:rPr lang="ru-RU" sz="2700" dirty="0">
                <a:solidFill>
                  <a:srgbClr val="373634"/>
                </a:solidFill>
                <a:latin typeface="Arial" panose="020B0604020202020204" pitchFamily="34" charset="0"/>
                <a:cs typeface="Arial" panose="020B0604020202020204" pitchFamily="34" charset="0"/>
              </a:rPr>
              <a:t>Капитал не имеет </a:t>
            </a:r>
            <a:r>
              <a:rPr lang="ru-RU" sz="2700" dirty="0" smtClean="0">
                <a:solidFill>
                  <a:srgbClr val="373634"/>
                </a:solidFill>
                <a:latin typeface="Arial" panose="020B0604020202020204" pitchFamily="34" charset="0"/>
                <a:cs typeface="Arial" panose="020B0604020202020204" pitchFamily="34" charset="0"/>
              </a:rPr>
              <a:t>родины. Прибыль </a:t>
            </a:r>
            <a:r>
              <a:rPr lang="ru-RU" sz="2700" dirty="0">
                <a:solidFill>
                  <a:srgbClr val="373634"/>
                </a:solidFill>
                <a:latin typeface="Arial" panose="020B0604020202020204" pitchFamily="34" charset="0"/>
                <a:cs typeface="Arial" panose="020B0604020202020204" pitchFamily="34" charset="0"/>
              </a:rPr>
              <a:t>важнее </a:t>
            </a:r>
            <a:r>
              <a:rPr lang="ru-RU" sz="2700" dirty="0" smtClean="0">
                <a:solidFill>
                  <a:srgbClr val="373634"/>
                </a:solidFill>
                <a:latin typeface="Arial" panose="020B0604020202020204" pitchFamily="34" charset="0"/>
                <a:cs typeface="Arial" panose="020B0604020202020204" pitchFamily="34" charset="0"/>
              </a:rPr>
              <a:t>родины. </a:t>
            </a:r>
          </a:p>
          <a:p>
            <a:pPr marL="0" indent="0">
              <a:lnSpc>
                <a:spcPct val="100000"/>
              </a:lnSpc>
              <a:buNone/>
            </a:pPr>
            <a:endParaRPr lang="ru-RU" sz="2700" dirty="0">
              <a:solidFill>
                <a:srgbClr val="373634"/>
              </a:solidFill>
              <a:latin typeface="Arial" panose="020B0604020202020204" pitchFamily="34" charset="0"/>
              <a:cs typeface="Arial" panose="020B0604020202020204" pitchFamily="34" charset="0"/>
            </a:endParaRPr>
          </a:p>
          <a:p>
            <a:pPr marL="0" indent="0">
              <a:lnSpc>
                <a:spcPct val="100000"/>
              </a:lnSpc>
              <a:buNone/>
            </a:pPr>
            <a:r>
              <a:rPr lang="ru-RU" sz="2700" dirty="0" smtClean="0">
                <a:solidFill>
                  <a:srgbClr val="373634"/>
                </a:solidFill>
                <a:latin typeface="Arial" panose="020B0604020202020204" pitchFamily="34" charset="0"/>
                <a:cs typeface="Arial" panose="020B0604020202020204" pitchFamily="34" charset="0"/>
              </a:rPr>
              <a:t>Появившийся деньги гораздо </a:t>
            </a:r>
            <a:r>
              <a:rPr lang="ru-RU" sz="2700" dirty="0">
                <a:solidFill>
                  <a:srgbClr val="373634"/>
                </a:solidFill>
                <a:latin typeface="Arial" panose="020B0604020202020204" pitchFamily="34" charset="0"/>
                <a:cs typeface="Arial" panose="020B0604020202020204" pitchFamily="34" charset="0"/>
              </a:rPr>
              <a:t>выгоднее </a:t>
            </a:r>
            <a:r>
              <a:rPr lang="ru-RU" sz="2700" dirty="0" smtClean="0">
                <a:solidFill>
                  <a:srgbClr val="373634"/>
                </a:solidFill>
                <a:latin typeface="Arial" panose="020B0604020202020204" pitchFamily="34" charset="0"/>
                <a:cs typeface="Arial" panose="020B0604020202020204" pitchFamily="34" charset="0"/>
              </a:rPr>
              <a:t>вывезти из </a:t>
            </a:r>
            <a:r>
              <a:rPr lang="ru-RU" sz="2700" dirty="0">
                <a:solidFill>
                  <a:srgbClr val="373634"/>
                </a:solidFill>
                <a:latin typeface="Arial" panose="020B0604020202020204" pitchFamily="34" charset="0"/>
                <a:cs typeface="Arial" panose="020B0604020202020204" pitchFamily="34" charset="0"/>
              </a:rPr>
              <a:t>страны и </a:t>
            </a:r>
            <a:r>
              <a:rPr lang="ru-RU" sz="2700" dirty="0" smtClean="0">
                <a:solidFill>
                  <a:srgbClr val="373634"/>
                </a:solidFill>
                <a:latin typeface="Arial" panose="020B0604020202020204" pitchFamily="34" charset="0"/>
                <a:cs typeface="Arial" panose="020B0604020202020204" pitchFamily="34" charset="0"/>
              </a:rPr>
              <a:t>построить завод </a:t>
            </a:r>
            <a:r>
              <a:rPr lang="ru-RU" sz="2700" dirty="0">
                <a:solidFill>
                  <a:srgbClr val="373634"/>
                </a:solidFill>
                <a:latin typeface="Arial" panose="020B0604020202020204" pitchFamily="34" charset="0"/>
                <a:cs typeface="Arial" panose="020B0604020202020204" pitchFamily="34" charset="0"/>
              </a:rPr>
              <a:t>в стране 3-его </a:t>
            </a:r>
            <a:r>
              <a:rPr lang="ru-RU" sz="2700" dirty="0" smtClean="0">
                <a:solidFill>
                  <a:srgbClr val="373634"/>
                </a:solidFill>
                <a:latin typeface="Arial" panose="020B0604020202020204" pitchFamily="34" charset="0"/>
                <a:cs typeface="Arial" panose="020B0604020202020204" pitchFamily="34" charset="0"/>
              </a:rPr>
              <a:t>мира, ведь </a:t>
            </a:r>
            <a:r>
              <a:rPr lang="ru-RU" sz="2700" dirty="0">
                <a:solidFill>
                  <a:srgbClr val="373634"/>
                </a:solidFill>
                <a:latin typeface="Arial" panose="020B0604020202020204" pitchFamily="34" charset="0"/>
                <a:cs typeface="Arial" panose="020B0604020202020204" pitchFamily="34" charset="0"/>
              </a:rPr>
              <a:t>там дешевая </a:t>
            </a:r>
            <a:r>
              <a:rPr lang="ru-RU" sz="2700" dirty="0" smtClean="0">
                <a:solidFill>
                  <a:srgbClr val="373634"/>
                </a:solidFill>
                <a:latin typeface="Arial" panose="020B0604020202020204" pitchFamily="34" charset="0"/>
                <a:cs typeface="Arial" panose="020B0604020202020204" pitchFamily="34" charset="0"/>
              </a:rPr>
              <a:t>рабочая сила.</a:t>
            </a:r>
          </a:p>
          <a:p>
            <a:pPr marL="0" indent="0">
              <a:lnSpc>
                <a:spcPct val="100000"/>
              </a:lnSpc>
              <a:buNone/>
            </a:pPr>
            <a:endParaRPr lang="ru-RU" sz="2700" dirty="0" smtClean="0">
              <a:solidFill>
                <a:srgbClr val="373634"/>
              </a:solidFill>
              <a:latin typeface="Arial" panose="020B0604020202020204" pitchFamily="34" charset="0"/>
              <a:cs typeface="Arial" panose="020B0604020202020204" pitchFamily="34" charset="0"/>
            </a:endParaRPr>
          </a:p>
          <a:p>
            <a:pPr marL="0" indent="0">
              <a:lnSpc>
                <a:spcPct val="100000"/>
              </a:lnSpc>
              <a:buNone/>
            </a:pPr>
            <a:r>
              <a:rPr lang="ru-RU" sz="2700" dirty="0" smtClean="0">
                <a:solidFill>
                  <a:srgbClr val="373634"/>
                </a:solidFill>
                <a:latin typeface="Arial" panose="020B0604020202020204" pitchFamily="34" charset="0"/>
                <a:cs typeface="Arial" panose="020B0604020202020204" pitchFamily="34" charset="0"/>
              </a:rPr>
              <a:t>И </a:t>
            </a:r>
            <a:r>
              <a:rPr lang="ru-RU" sz="2700" dirty="0">
                <a:solidFill>
                  <a:srgbClr val="373634"/>
                </a:solidFill>
                <a:latin typeface="Arial" panose="020B0604020202020204" pitchFamily="34" charset="0"/>
                <a:cs typeface="Arial" panose="020B0604020202020204" pitchFamily="34" charset="0"/>
              </a:rPr>
              <a:t>это не коррупция, </a:t>
            </a:r>
            <a:r>
              <a:rPr lang="ru-RU" sz="2700" dirty="0" smtClean="0">
                <a:solidFill>
                  <a:srgbClr val="373634"/>
                </a:solidFill>
                <a:latin typeface="Arial" panose="020B0604020202020204" pitchFamily="34" charset="0"/>
                <a:cs typeface="Arial" panose="020B0604020202020204" pitchFamily="34" charset="0"/>
              </a:rPr>
              <a:t>это законное </a:t>
            </a:r>
            <a:r>
              <a:rPr lang="ru-RU" sz="2700" dirty="0">
                <a:solidFill>
                  <a:srgbClr val="373634"/>
                </a:solidFill>
                <a:latin typeface="Arial" panose="020B0604020202020204" pitchFamily="34" charset="0"/>
                <a:cs typeface="Arial" panose="020B0604020202020204" pitchFamily="34" charset="0"/>
              </a:rPr>
              <a:t>право </a:t>
            </a:r>
            <a:r>
              <a:rPr lang="ru-RU" sz="2700" dirty="0" smtClean="0">
                <a:solidFill>
                  <a:srgbClr val="373634"/>
                </a:solidFill>
                <a:latin typeface="Arial" panose="020B0604020202020204" pitchFamily="34" charset="0"/>
                <a:cs typeface="Arial" panose="020B0604020202020204" pitchFamily="34" charset="0"/>
              </a:rPr>
              <a:t>владельца капитала свободно распоряжаться </a:t>
            </a:r>
            <a:r>
              <a:rPr lang="ru-RU" sz="2700" dirty="0">
                <a:solidFill>
                  <a:srgbClr val="373634"/>
                </a:solidFill>
                <a:latin typeface="Arial" panose="020B0604020202020204" pitchFamily="34" charset="0"/>
                <a:cs typeface="Arial" panose="020B0604020202020204" pitchFamily="34" charset="0"/>
              </a:rPr>
              <a:t>деньгами</a:t>
            </a:r>
          </a:p>
        </p:txBody>
      </p:sp>
    </p:spTree>
    <p:extLst>
      <p:ext uri="{BB962C8B-B14F-4D97-AF65-F5344CB8AC3E}">
        <p14:creationId xmlns:p14="http://schemas.microsoft.com/office/powerpoint/2010/main" val="38332354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5" name="Заголовок 1"/>
          <p:cNvSpPr txBox="1">
            <a:spLocks/>
          </p:cNvSpPr>
          <p:nvPr/>
        </p:nvSpPr>
        <p:spPr>
          <a:xfrm>
            <a:off x="184515" y="836113"/>
            <a:ext cx="4747609" cy="1011160"/>
          </a:xfrm>
          <a:prstGeom prst="rect">
            <a:avLst/>
          </a:prstGeom>
        </p:spPr>
        <p:txBody>
          <a:bodyPr vert="horz" lIns="68580" tIns="34290" rIns="68580" bIns="34290" rtlCol="0" anchor="t">
            <a:normAutofit fontScale="92500" lnSpcReduction="20000"/>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sz="3000" b="1" dirty="0" smtClean="0">
                <a:solidFill>
                  <a:srgbClr val="A20403"/>
                </a:solidFill>
                <a:latin typeface="Arial" panose="020B0604020202020204" pitchFamily="34" charset="0"/>
                <a:cs typeface="Arial" panose="020B0604020202020204" pitchFamily="34" charset="0"/>
              </a:rPr>
              <a:t>2.7. Капитал не способен ограничить свою жадность</a:t>
            </a:r>
            <a:endParaRPr lang="ru-RU" sz="3000" b="1" dirty="0">
              <a:solidFill>
                <a:srgbClr val="A20403"/>
              </a:solidFill>
              <a:latin typeface="Arial" panose="020B0604020202020204" pitchFamily="34" charset="0"/>
              <a:cs typeface="Arial" panose="020B0604020202020204" pitchFamily="34" charset="0"/>
            </a:endParaRPr>
          </a:p>
        </p:txBody>
      </p:sp>
      <p:sp>
        <p:nvSpPr>
          <p:cNvPr id="6" name="Объект 2"/>
          <p:cNvSpPr txBox="1">
            <a:spLocks/>
          </p:cNvSpPr>
          <p:nvPr/>
        </p:nvSpPr>
        <p:spPr>
          <a:xfrm>
            <a:off x="184515" y="1847273"/>
            <a:ext cx="4747609" cy="2983345"/>
          </a:xfrm>
          <a:prstGeom prst="rect">
            <a:avLst/>
          </a:prstGeom>
        </p:spPr>
        <p:txBody>
          <a:bodyPr vert="horz" lIns="91440" tIns="45720" rIns="91440" bIns="45720" rtlCol="0">
            <a:noAutofit/>
          </a:bodyPr>
          <a:lst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a:lstStyle>
          <a:p>
            <a:pPr marL="0" indent="0">
              <a:lnSpc>
                <a:spcPct val="100000"/>
              </a:lnSpc>
              <a:buNone/>
            </a:pPr>
            <a:r>
              <a:rPr lang="ru-RU" sz="2100" dirty="0" smtClean="0">
                <a:solidFill>
                  <a:srgbClr val="373634"/>
                </a:solidFill>
                <a:latin typeface="Arial" panose="020B0604020202020204" pitchFamily="34" charset="0"/>
                <a:cs typeface="Arial" panose="020B0604020202020204" pitchFamily="34" charset="0"/>
              </a:rPr>
              <a:t>       Для </a:t>
            </a:r>
            <a:r>
              <a:rPr lang="ru-RU" sz="2100" dirty="0">
                <a:solidFill>
                  <a:srgbClr val="373634"/>
                </a:solidFill>
                <a:latin typeface="Arial" panose="020B0604020202020204" pitchFamily="34" charset="0"/>
                <a:cs typeface="Arial" panose="020B0604020202020204" pitchFamily="34" charset="0"/>
              </a:rPr>
              <a:t>того, чтобы </a:t>
            </a:r>
            <a:r>
              <a:rPr lang="ru-RU" sz="2100" dirty="0" smtClean="0">
                <a:solidFill>
                  <a:srgbClr val="373634"/>
                </a:solidFill>
                <a:latin typeface="Arial" panose="020B0604020202020204" pitchFamily="34" charset="0"/>
                <a:cs typeface="Arial" panose="020B0604020202020204" pitchFamily="34" charset="0"/>
              </a:rPr>
              <a:t>выдержать конкуренцию </a:t>
            </a:r>
            <a:r>
              <a:rPr lang="ru-RU" sz="2100" dirty="0">
                <a:solidFill>
                  <a:srgbClr val="373634"/>
                </a:solidFill>
                <a:latin typeface="Arial" panose="020B0604020202020204" pitchFamily="34" charset="0"/>
                <a:cs typeface="Arial" panose="020B0604020202020204" pitchFamily="34" charset="0"/>
              </a:rPr>
              <a:t>с </a:t>
            </a:r>
            <a:r>
              <a:rPr lang="ru-RU" sz="2100" dirty="0" smtClean="0">
                <a:solidFill>
                  <a:srgbClr val="373634"/>
                </a:solidFill>
                <a:latin typeface="Arial" panose="020B0604020202020204" pitchFamily="34" charset="0"/>
                <a:cs typeface="Arial" panose="020B0604020202020204" pitchFamily="34" charset="0"/>
              </a:rPr>
              <a:t>другими предприятиями нужно действовать максимально эффективно. </a:t>
            </a:r>
          </a:p>
          <a:p>
            <a:pPr marL="0" indent="0">
              <a:lnSpc>
                <a:spcPct val="100000"/>
              </a:lnSpc>
              <a:buNone/>
            </a:pPr>
            <a:r>
              <a:rPr lang="ru-RU" sz="2100" dirty="0" smtClean="0">
                <a:solidFill>
                  <a:srgbClr val="373634"/>
                </a:solidFill>
                <a:latin typeface="Arial" panose="020B0604020202020204" pitchFamily="34" charset="0"/>
                <a:cs typeface="Arial" panose="020B0604020202020204" pitchFamily="34" charset="0"/>
              </a:rPr>
              <a:t>       Если </a:t>
            </a:r>
            <a:r>
              <a:rPr lang="ru-RU" sz="2100" dirty="0">
                <a:solidFill>
                  <a:srgbClr val="373634"/>
                </a:solidFill>
                <a:latin typeface="Arial" panose="020B0604020202020204" pitchFamily="34" charset="0"/>
                <a:cs typeface="Arial" panose="020B0604020202020204" pitchFamily="34" charset="0"/>
              </a:rPr>
              <a:t>ты этого не </a:t>
            </a:r>
            <a:r>
              <a:rPr lang="ru-RU" sz="2100" dirty="0" smtClean="0">
                <a:solidFill>
                  <a:srgbClr val="373634"/>
                </a:solidFill>
                <a:latin typeface="Arial" panose="020B0604020202020204" pitchFamily="34" charset="0"/>
                <a:cs typeface="Arial" panose="020B0604020202020204" pitchFamily="34" charset="0"/>
              </a:rPr>
              <a:t>сделаешь, то </a:t>
            </a:r>
            <a:r>
              <a:rPr lang="ru-RU" sz="2100" dirty="0">
                <a:solidFill>
                  <a:srgbClr val="373634"/>
                </a:solidFill>
                <a:latin typeface="Arial" panose="020B0604020202020204" pitchFamily="34" charset="0"/>
                <a:cs typeface="Arial" panose="020B0604020202020204" pitchFamily="34" charset="0"/>
              </a:rPr>
              <a:t>другие </a:t>
            </a:r>
            <a:r>
              <a:rPr lang="ru-RU" sz="2100" dirty="0" smtClean="0">
                <a:solidFill>
                  <a:srgbClr val="373634"/>
                </a:solidFill>
                <a:latin typeface="Arial" panose="020B0604020202020204" pitchFamily="34" charset="0"/>
                <a:cs typeface="Arial" panose="020B0604020202020204" pitchFamily="34" charset="0"/>
              </a:rPr>
              <a:t>сделают. </a:t>
            </a:r>
          </a:p>
          <a:p>
            <a:pPr marL="0" indent="0">
              <a:lnSpc>
                <a:spcPct val="100000"/>
              </a:lnSpc>
              <a:buNone/>
            </a:pPr>
            <a:r>
              <a:rPr lang="ru-RU" sz="2100" dirty="0" smtClean="0">
                <a:solidFill>
                  <a:srgbClr val="373634"/>
                </a:solidFill>
                <a:latin typeface="Arial" panose="020B0604020202020204" pitchFamily="34" charset="0"/>
                <a:cs typeface="Arial" panose="020B0604020202020204" pitchFamily="34" charset="0"/>
              </a:rPr>
              <a:t>      Не </a:t>
            </a:r>
            <a:r>
              <a:rPr lang="ru-RU" sz="2100" dirty="0">
                <a:solidFill>
                  <a:srgbClr val="373634"/>
                </a:solidFill>
                <a:latin typeface="Arial" panose="020B0604020202020204" pitchFamily="34" charset="0"/>
                <a:cs typeface="Arial" panose="020B0604020202020204" pitchFamily="34" charset="0"/>
              </a:rPr>
              <a:t>мы такие </a:t>
            </a:r>
            <a:r>
              <a:rPr lang="ru-RU" sz="2100" dirty="0" smtClean="0">
                <a:solidFill>
                  <a:srgbClr val="373634"/>
                </a:solidFill>
                <a:latin typeface="Arial" panose="020B0604020202020204" pitchFamily="34" charset="0"/>
                <a:cs typeface="Arial" panose="020B0604020202020204" pitchFamily="34" charset="0"/>
              </a:rPr>
              <a:t>– система такая.</a:t>
            </a:r>
            <a:endParaRPr lang="ru-RU" sz="2100" dirty="0">
              <a:solidFill>
                <a:srgbClr val="373634"/>
              </a:solidFill>
              <a:latin typeface="Arial" panose="020B0604020202020204" pitchFamily="34" charset="0"/>
              <a:cs typeface="Arial" panose="020B0604020202020204" pitchFamily="34" charset="0"/>
            </a:endParaRPr>
          </a:p>
        </p:txBody>
      </p:sp>
      <p:sp>
        <p:nvSpPr>
          <p:cNvPr id="7" name="Объект 2"/>
          <p:cNvSpPr txBox="1">
            <a:spLocks/>
          </p:cNvSpPr>
          <p:nvPr/>
        </p:nvSpPr>
        <p:spPr>
          <a:xfrm>
            <a:off x="424766" y="4655126"/>
            <a:ext cx="4267105" cy="785091"/>
          </a:xfrm>
          <a:prstGeom prst="rect">
            <a:avLst/>
          </a:prstGeom>
        </p:spPr>
        <p:txBody>
          <a:bodyPr vert="horz" lIns="91440" tIns="45720" rIns="91440" bIns="45720" rtlCol="0">
            <a:noAutofit/>
          </a:bodyPr>
          <a:lstStyle>
            <a:lvl1pPr marL="128588" indent="-128588" algn="l" defTabSz="514350" rtl="0" eaLnBrk="1" latinLnBrk="0" hangingPunct="1">
              <a:lnSpc>
                <a:spcPct val="90000"/>
              </a:lnSpc>
              <a:spcBef>
                <a:spcPts val="563"/>
              </a:spcBef>
              <a:buFont typeface="Arial" panose="020B0604020202020204" pitchFamily="34" charset="0"/>
              <a:buChar char="•"/>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a:lstStyle>
          <a:p>
            <a:pPr marL="0" indent="0" algn="ctr">
              <a:lnSpc>
                <a:spcPct val="100000"/>
              </a:lnSpc>
              <a:buNone/>
            </a:pPr>
            <a:r>
              <a:rPr lang="ru-RU" sz="2200" b="1" dirty="0" smtClean="0">
                <a:solidFill>
                  <a:srgbClr val="373634"/>
                </a:solidFill>
                <a:latin typeface="Arial" panose="020B0604020202020204" pitchFamily="34" charset="0"/>
                <a:cs typeface="Arial" panose="020B0604020202020204" pitchFamily="34" charset="0"/>
              </a:rPr>
              <a:t>КАК УМЕНЬШИТЬ ИЗДЕРЖКИ ПРОИЗВОДСТВА</a:t>
            </a:r>
            <a:endParaRPr lang="ru-RU" sz="2200" b="1" dirty="0">
              <a:solidFill>
                <a:srgbClr val="373634"/>
              </a:solidFill>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2"/>
          <a:stretch>
            <a:fillRect/>
          </a:stretch>
        </p:blipFill>
        <p:spPr>
          <a:xfrm>
            <a:off x="-815" y="5523345"/>
            <a:ext cx="5122078" cy="3620655"/>
          </a:xfrm>
          <a:prstGeom prst="rect">
            <a:avLst/>
          </a:prstGeom>
        </p:spPr>
      </p:pic>
    </p:spTree>
    <p:extLst>
      <p:ext uri="{BB962C8B-B14F-4D97-AF65-F5344CB8AC3E}">
        <p14:creationId xmlns:p14="http://schemas.microsoft.com/office/powerpoint/2010/main" val="299468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978710"/>
          </a:xfrm>
        </p:spPr>
        <p:txBody>
          <a:bodyPr anchor="t">
            <a:normAutofit fontScale="90000"/>
          </a:bodyPr>
          <a:lstStyle/>
          <a:p>
            <a:pPr marL="535776" indent="-535776">
              <a:buFont typeface="+mj-lt"/>
              <a:buAutoNum type="arabicPeriod"/>
            </a:pPr>
            <a:r>
              <a:rPr lang="ru-RU" sz="3300" b="1" dirty="0">
                <a:solidFill>
                  <a:srgbClr val="A20403"/>
                </a:solidFill>
                <a:latin typeface="Arial" panose="020B0604020202020204" pitchFamily="34" charset="0"/>
                <a:cs typeface="Arial" panose="020B0604020202020204" pitchFamily="34" charset="0"/>
              </a:rPr>
              <a:t>КРИТЕРИЙ</a:t>
            </a:r>
            <a:r>
              <a:rPr lang="en-US" sz="3300" b="1" dirty="0">
                <a:solidFill>
                  <a:srgbClr val="A20403"/>
                </a:solidFill>
                <a:latin typeface="Arial" panose="020B0604020202020204" pitchFamily="34" charset="0"/>
                <a:cs typeface="Arial" panose="020B0604020202020204" pitchFamily="34" charset="0"/>
              </a:rPr>
              <a:t> </a:t>
            </a:r>
            <a:r>
              <a:rPr lang="ru-RU" sz="3300" b="1" dirty="0">
                <a:solidFill>
                  <a:srgbClr val="A20403"/>
                </a:solidFill>
                <a:latin typeface="Arial" panose="020B0604020202020204" pitchFamily="34" charset="0"/>
                <a:cs typeface="Arial" panose="020B0604020202020204" pitchFamily="34" charset="0"/>
              </a:rPr>
              <a:t>ГРАМОТНОСТИ</a:t>
            </a:r>
          </a:p>
        </p:txBody>
      </p:sp>
      <p:sp>
        <p:nvSpPr>
          <p:cNvPr id="3" name="Объект 2"/>
          <p:cNvSpPr>
            <a:spLocks noGrp="1"/>
          </p:cNvSpPr>
          <p:nvPr>
            <p:ph idx="1"/>
          </p:nvPr>
        </p:nvSpPr>
        <p:spPr>
          <a:xfrm>
            <a:off x="184513" y="1634647"/>
            <a:ext cx="4747610" cy="7346514"/>
          </a:xfrm>
        </p:spPr>
        <p:txBody>
          <a:bodyPr>
            <a:noAutofit/>
          </a:bodyPr>
          <a:lstStyle/>
          <a:p>
            <a:pPr marL="0" indent="0">
              <a:buNone/>
            </a:pPr>
            <a:r>
              <a:rPr lang="ru-RU" sz="2625" b="1" dirty="0">
                <a:solidFill>
                  <a:srgbClr val="373634"/>
                </a:solidFill>
                <a:latin typeface="Arial" panose="020B0604020202020204" pitchFamily="34" charset="0"/>
                <a:cs typeface="Arial" panose="020B0604020202020204" pitchFamily="34" charset="0"/>
              </a:rPr>
              <a:t>Если ты знаешь:</a:t>
            </a:r>
            <a:endParaRPr lang="en-US" sz="2625" b="1" dirty="0">
              <a:solidFill>
                <a:srgbClr val="373634"/>
              </a:solidFill>
              <a:latin typeface="Arial" panose="020B0604020202020204" pitchFamily="34" charset="0"/>
              <a:cs typeface="Arial" panose="020B0604020202020204" pitchFamily="34" charset="0"/>
            </a:endParaRPr>
          </a:p>
          <a:p>
            <a:pPr marL="0" indent="0">
              <a:buNone/>
            </a:pPr>
            <a:endParaRPr lang="ru-RU" sz="2625" b="1" dirty="0">
              <a:solidFill>
                <a:srgbClr val="373634"/>
              </a:solidFill>
              <a:latin typeface="Arial" panose="020B0604020202020204" pitchFamily="34" charset="0"/>
              <a:cs typeface="Arial" panose="020B0604020202020204" pitchFamily="34" charset="0"/>
            </a:endParaRPr>
          </a:p>
          <a:p>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откуда берется прибыль?</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(чтобы кто-то богател,</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кто-то должен беднеть)</a:t>
            </a:r>
          </a:p>
          <a:p>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почему норма прибыли</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сильно снизилась за</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последние 300 лет и</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что будет, когда</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она достигнет 0%?</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(кризис капитализма)</a:t>
            </a:r>
          </a:p>
          <a:p>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по какому признаку можно</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отличить часто</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повторенную</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пропагандистскую</a:t>
            </a:r>
            <a:r>
              <a:rPr lang="en-US" sz="2625" b="1" dirty="0">
                <a:solidFill>
                  <a:srgbClr val="373634"/>
                </a:solidFill>
                <a:latin typeface="Arial" panose="020B0604020202020204" pitchFamily="34" charset="0"/>
                <a:cs typeface="Arial" panose="020B0604020202020204" pitchFamily="34" charset="0"/>
              </a:rPr>
              <a:t> </a:t>
            </a:r>
            <a:r>
              <a:rPr lang="ru-RU" sz="2625" b="1" dirty="0">
                <a:solidFill>
                  <a:srgbClr val="373634"/>
                </a:solidFill>
                <a:latin typeface="Arial" panose="020B0604020202020204" pitchFamily="34" charset="0"/>
                <a:cs typeface="Arial" panose="020B0604020202020204" pitchFamily="34" charset="0"/>
              </a:rPr>
              <a:t>ложь от правды?</a:t>
            </a:r>
            <a:endParaRPr lang="en-US" sz="2625" b="1" dirty="0">
              <a:solidFill>
                <a:srgbClr val="373634"/>
              </a:solidFill>
              <a:latin typeface="Arial" panose="020B0604020202020204" pitchFamily="34" charset="0"/>
              <a:cs typeface="Arial" panose="020B0604020202020204" pitchFamily="34" charset="0"/>
            </a:endParaRPr>
          </a:p>
          <a:p>
            <a:pPr marL="0" indent="0">
              <a:buNone/>
            </a:pPr>
            <a:endParaRPr lang="en-US" sz="2625" b="1" dirty="0">
              <a:solidFill>
                <a:srgbClr val="373634"/>
              </a:solidFill>
              <a:latin typeface="Arial" panose="020B0604020202020204" pitchFamily="34" charset="0"/>
              <a:cs typeface="Arial" panose="020B0604020202020204" pitchFamily="34" charset="0"/>
            </a:endParaRPr>
          </a:p>
          <a:p>
            <a:pPr marL="0" indent="0">
              <a:buNone/>
            </a:pPr>
            <a:r>
              <a:rPr lang="ru-RU" sz="2625" b="1" dirty="0">
                <a:solidFill>
                  <a:srgbClr val="373634"/>
                </a:solidFill>
                <a:latin typeface="Arial" panose="020B0604020202020204" pitchFamily="34" charset="0"/>
                <a:cs typeface="Arial" panose="020B0604020202020204" pitchFamily="34" charset="0"/>
              </a:rPr>
              <a:t>то ты грамотен!</a:t>
            </a:r>
          </a:p>
        </p:txBody>
      </p:sp>
    </p:spTree>
    <p:extLst>
      <p:ext uri="{BB962C8B-B14F-4D97-AF65-F5344CB8AC3E}">
        <p14:creationId xmlns:p14="http://schemas.microsoft.com/office/powerpoint/2010/main" val="8725253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84513" y="1202499"/>
            <a:ext cx="4747610" cy="4490581"/>
          </a:xfrm>
        </p:spPr>
        <p:txBody>
          <a:bodyPr>
            <a:noAutofit/>
          </a:bodyPr>
          <a:lstStyle/>
          <a:p>
            <a:pPr marL="0" indent="0">
              <a:buNone/>
            </a:pPr>
            <a:r>
              <a:rPr lang="ru-RU" sz="3375" b="1" dirty="0">
                <a:solidFill>
                  <a:srgbClr val="373634"/>
                </a:solidFill>
                <a:latin typeface="Arial" panose="020B0604020202020204" pitchFamily="34" charset="0"/>
                <a:cs typeface="Arial" panose="020B0604020202020204" pitchFamily="34" charset="0"/>
              </a:rPr>
              <a:t>Корень проблем в капиталистической системе, а не в конкретных людях, нарушающих закон. </a:t>
            </a:r>
          </a:p>
          <a:p>
            <a:pPr marL="0" indent="0">
              <a:buNone/>
            </a:pPr>
            <a:endParaRPr lang="ru-RU" sz="3375" b="1" dirty="0">
              <a:solidFill>
                <a:srgbClr val="373634"/>
              </a:solidFill>
              <a:latin typeface="Arial" panose="020B0604020202020204" pitchFamily="34" charset="0"/>
              <a:cs typeface="Arial" panose="020B0604020202020204" pitchFamily="34" charset="0"/>
            </a:endParaRPr>
          </a:p>
          <a:p>
            <a:pPr marL="0" indent="0">
              <a:buNone/>
            </a:pPr>
            <a:r>
              <a:rPr lang="ru-RU" sz="3375" b="1" dirty="0">
                <a:solidFill>
                  <a:srgbClr val="373634"/>
                </a:solidFill>
                <a:latin typeface="Arial" panose="020B0604020202020204" pitchFamily="34" charset="0"/>
                <a:cs typeface="Arial" panose="020B0604020202020204" pitchFamily="34" charset="0"/>
              </a:rPr>
              <a:t>При капитализме деньги важнее жизни людей.</a:t>
            </a:r>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115833"/>
            <a:ext cx="5132486" cy="3028167"/>
          </a:xfrm>
          <a:prstGeom prst="rect">
            <a:avLst/>
          </a:prstGeom>
        </p:spPr>
      </p:pic>
    </p:spTree>
    <p:extLst>
      <p:ext uri="{BB962C8B-B14F-4D97-AF65-F5344CB8AC3E}">
        <p14:creationId xmlns:p14="http://schemas.microsoft.com/office/powerpoint/2010/main" val="1587980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5" name="Заголовок 1"/>
          <p:cNvSpPr txBox="1">
            <a:spLocks/>
          </p:cNvSpPr>
          <p:nvPr/>
        </p:nvSpPr>
        <p:spPr>
          <a:xfrm>
            <a:off x="184515" y="836112"/>
            <a:ext cx="4747609" cy="1042792"/>
          </a:xfrm>
          <a:prstGeom prst="rect">
            <a:avLst/>
          </a:prstGeom>
        </p:spPr>
        <p:txBody>
          <a:bodyPr vert="horz" lIns="68580" tIns="34290" rIns="68580" bIns="34290" rtlCol="0" anchor="t">
            <a:normAutofit fontScale="92500"/>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b="1" dirty="0">
                <a:solidFill>
                  <a:srgbClr val="A20403"/>
                </a:solidFill>
                <a:latin typeface="Arial" panose="020B0604020202020204" pitchFamily="34" charset="0"/>
                <a:cs typeface="Arial" panose="020B0604020202020204" pitchFamily="34" charset="0"/>
              </a:rPr>
              <a:t>2.1. Лучше уничтожить, чем отдать даром</a:t>
            </a:r>
          </a:p>
        </p:txBody>
      </p:sp>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32" y="4564405"/>
            <a:ext cx="5143500" cy="2891270"/>
          </a:xfrm>
          <a:prstGeom prst="rect">
            <a:avLst/>
          </a:prstGeom>
        </p:spPr>
      </p:pic>
      <p:pic>
        <p:nvPicPr>
          <p:cNvPr id="8" name="Рисунок 7"/>
          <p:cNvPicPr>
            <a:picLocks noChangeAspect="1"/>
          </p:cNvPicPr>
          <p:nvPr/>
        </p:nvPicPr>
        <p:blipFill>
          <a:blip r:embed="rId3"/>
          <a:stretch>
            <a:fillRect/>
          </a:stretch>
        </p:blipFill>
        <p:spPr>
          <a:xfrm>
            <a:off x="0" y="7455676"/>
            <a:ext cx="5143500" cy="1688324"/>
          </a:xfrm>
          <a:prstGeom prst="rect">
            <a:avLst/>
          </a:prstGeom>
        </p:spPr>
      </p:pic>
      <p:sp>
        <p:nvSpPr>
          <p:cNvPr id="10" name="Объект 2"/>
          <p:cNvSpPr txBox="1">
            <a:spLocks/>
          </p:cNvSpPr>
          <p:nvPr/>
        </p:nvSpPr>
        <p:spPr>
          <a:xfrm>
            <a:off x="118752" y="1751503"/>
            <a:ext cx="4747609" cy="1624797"/>
          </a:xfrm>
          <a:prstGeom prst="rect">
            <a:avLst/>
          </a:prstGeom>
        </p:spPr>
        <p:txBody>
          <a:bodyPr vert="horz" lIns="68580" tIns="34290" rIns="68580" bIns="3429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ru-RU" sz="2775" dirty="0">
                <a:solidFill>
                  <a:srgbClr val="373634"/>
                </a:solidFill>
                <a:latin typeface="Arial" panose="020B0604020202020204" pitchFamily="34" charset="0"/>
                <a:cs typeface="Arial" panose="020B0604020202020204" pitchFamily="34" charset="0"/>
              </a:rPr>
              <a:t>Капиталистическая система не может свести вместе: </a:t>
            </a:r>
            <a:r>
              <a:rPr lang="ru-RU" sz="2775" b="1" dirty="0">
                <a:solidFill>
                  <a:srgbClr val="373634"/>
                </a:solidFill>
                <a:latin typeface="Arial" panose="020B0604020202020204" pitchFamily="34" charset="0"/>
                <a:cs typeface="Arial" panose="020B0604020202020204" pitchFamily="34" charset="0"/>
              </a:rPr>
              <a:t>голодных и непроданную еду</a:t>
            </a:r>
          </a:p>
          <a:p>
            <a:pPr marL="0" indent="0">
              <a:lnSpc>
                <a:spcPct val="100000"/>
              </a:lnSpc>
              <a:buNone/>
            </a:pPr>
            <a:r>
              <a:rPr lang="ru-RU" sz="2775" dirty="0">
                <a:solidFill>
                  <a:srgbClr val="373634"/>
                </a:solidFill>
                <a:latin typeface="Arial" panose="020B0604020202020204" pitchFamily="34" charset="0"/>
                <a:cs typeface="Arial" panose="020B0604020202020204" pitchFamily="34" charset="0"/>
              </a:rPr>
              <a:t>(уничтожение в России </a:t>
            </a:r>
            <a:r>
              <a:rPr lang="ru-RU" sz="2775" dirty="0" err="1">
                <a:solidFill>
                  <a:srgbClr val="373634"/>
                </a:solidFill>
                <a:latin typeface="Arial" panose="020B0604020202020204" pitchFamily="34" charset="0"/>
                <a:cs typeface="Arial" panose="020B0604020202020204" pitchFamily="34" charset="0"/>
              </a:rPr>
              <a:t>санкционных</a:t>
            </a:r>
            <a:r>
              <a:rPr lang="ru-RU" sz="2775" dirty="0">
                <a:solidFill>
                  <a:srgbClr val="373634"/>
                </a:solidFill>
                <a:latin typeface="Arial" panose="020B0604020202020204" pitchFamily="34" charset="0"/>
                <a:cs typeface="Arial" panose="020B0604020202020204" pitchFamily="34" charset="0"/>
              </a:rPr>
              <a:t> продуктов)</a:t>
            </a:r>
          </a:p>
        </p:txBody>
      </p:sp>
    </p:spTree>
    <p:extLst>
      <p:ext uri="{BB962C8B-B14F-4D97-AF65-F5344CB8AC3E}">
        <p14:creationId xmlns:p14="http://schemas.microsoft.com/office/powerpoint/2010/main" val="3872831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5" name="Заголовок 1"/>
          <p:cNvSpPr txBox="1">
            <a:spLocks/>
          </p:cNvSpPr>
          <p:nvPr/>
        </p:nvSpPr>
        <p:spPr>
          <a:xfrm>
            <a:off x="184515" y="836112"/>
            <a:ext cx="4747609" cy="1042792"/>
          </a:xfrm>
          <a:prstGeom prst="rect">
            <a:avLst/>
          </a:prstGeom>
        </p:spPr>
        <p:txBody>
          <a:bodyPr vert="horz" lIns="68580" tIns="34290" rIns="68580" bIns="34290" rtlCol="0" anchor="t">
            <a:normAutofit fontScale="92500"/>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b="1" dirty="0">
                <a:solidFill>
                  <a:srgbClr val="A20403"/>
                </a:solidFill>
                <a:latin typeface="Arial" panose="020B0604020202020204" pitchFamily="34" charset="0"/>
                <a:cs typeface="Arial" panose="020B0604020202020204" pitchFamily="34" charset="0"/>
              </a:rPr>
              <a:t>2.1. Лучше уничтожить, чем отдать даром</a:t>
            </a:r>
          </a:p>
        </p:txBody>
      </p:sp>
      <p:pic>
        <p:nvPicPr>
          <p:cNvPr id="7" name="Рисунок 6"/>
          <p:cNvPicPr>
            <a:picLocks noChangeAspect="1"/>
          </p:cNvPicPr>
          <p:nvPr/>
        </p:nvPicPr>
        <p:blipFill>
          <a:blip r:embed="rId2"/>
          <a:stretch>
            <a:fillRect/>
          </a:stretch>
        </p:blipFill>
        <p:spPr>
          <a:xfrm>
            <a:off x="2401800" y="5739177"/>
            <a:ext cx="2754104" cy="3404824"/>
          </a:xfrm>
          <a:prstGeom prst="rect">
            <a:avLst/>
          </a:prstGeom>
        </p:spPr>
      </p:pic>
      <p:pic>
        <p:nvPicPr>
          <p:cNvPr id="10" name="Рисунок 9"/>
          <p:cNvPicPr>
            <a:picLocks noChangeAspect="1"/>
          </p:cNvPicPr>
          <p:nvPr/>
        </p:nvPicPr>
        <p:blipFill>
          <a:blip r:embed="rId3"/>
          <a:stretch>
            <a:fillRect/>
          </a:stretch>
        </p:blipFill>
        <p:spPr>
          <a:xfrm>
            <a:off x="0" y="3539527"/>
            <a:ext cx="5137400" cy="2181737"/>
          </a:xfrm>
          <a:prstGeom prst="rect">
            <a:avLst/>
          </a:prstGeom>
        </p:spPr>
      </p:pic>
      <p:sp>
        <p:nvSpPr>
          <p:cNvPr id="11" name="Объект 2"/>
          <p:cNvSpPr txBox="1">
            <a:spLocks/>
          </p:cNvSpPr>
          <p:nvPr/>
        </p:nvSpPr>
        <p:spPr>
          <a:xfrm>
            <a:off x="184516" y="5865016"/>
            <a:ext cx="2113955" cy="3033741"/>
          </a:xfrm>
          <a:prstGeom prst="rect">
            <a:avLst/>
          </a:prstGeom>
        </p:spPr>
        <p:txBody>
          <a:bodyPr vert="horz" lIns="68580" tIns="34290" rIns="68580" bIns="3429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ru-RU" sz="2250" dirty="0">
                <a:solidFill>
                  <a:srgbClr val="373634"/>
                </a:solidFill>
                <a:latin typeface="Arial" panose="020B0604020202020204" pitchFamily="34" charset="0"/>
                <a:cs typeface="Arial" panose="020B0604020202020204" pitchFamily="34" charset="0"/>
              </a:rPr>
              <a:t>(Великая депрессия 1929-1939)</a:t>
            </a:r>
          </a:p>
          <a:p>
            <a:pPr marL="0" indent="0">
              <a:buNone/>
            </a:pPr>
            <a:endParaRPr lang="ru-RU" sz="2250" dirty="0">
              <a:solidFill>
                <a:srgbClr val="373634"/>
              </a:solidFill>
              <a:latin typeface="Arial" panose="020B0604020202020204" pitchFamily="34" charset="0"/>
              <a:cs typeface="Arial" panose="020B0604020202020204" pitchFamily="34" charset="0"/>
            </a:endParaRPr>
          </a:p>
          <a:p>
            <a:pPr marL="0" indent="0">
              <a:buNone/>
            </a:pPr>
            <a:r>
              <a:rPr lang="ru-RU" sz="2250" dirty="0">
                <a:solidFill>
                  <a:srgbClr val="373634"/>
                </a:solidFill>
                <a:latin typeface="Arial" panose="020B0604020202020204" pitchFamily="34" charset="0"/>
                <a:cs typeface="Arial" panose="020B0604020202020204" pitchFamily="34" charset="0"/>
              </a:rPr>
              <a:t>Кризисы – это регулярное явление при капитализме.</a:t>
            </a:r>
          </a:p>
        </p:txBody>
      </p:sp>
      <p:sp>
        <p:nvSpPr>
          <p:cNvPr id="13" name="Объект 2"/>
          <p:cNvSpPr txBox="1">
            <a:spLocks/>
          </p:cNvSpPr>
          <p:nvPr/>
        </p:nvSpPr>
        <p:spPr>
          <a:xfrm>
            <a:off x="118752" y="1751503"/>
            <a:ext cx="4747609" cy="1624797"/>
          </a:xfrm>
          <a:prstGeom prst="rect">
            <a:avLst/>
          </a:prstGeom>
        </p:spPr>
        <p:txBody>
          <a:bodyPr vert="horz" lIns="68580" tIns="34290" rIns="68580" bIns="3429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ru-RU" sz="2775" dirty="0">
                <a:solidFill>
                  <a:srgbClr val="373634"/>
                </a:solidFill>
                <a:latin typeface="Arial" panose="020B0604020202020204" pitchFamily="34" charset="0"/>
                <a:cs typeface="Arial" panose="020B0604020202020204" pitchFamily="34" charset="0"/>
              </a:rPr>
              <a:t>Капиталистическая система не может свести вместе: </a:t>
            </a:r>
            <a:r>
              <a:rPr lang="ru-RU" sz="2775" b="1" dirty="0">
                <a:solidFill>
                  <a:srgbClr val="373634"/>
                </a:solidFill>
                <a:latin typeface="Arial" panose="020B0604020202020204" pitchFamily="34" charset="0"/>
                <a:cs typeface="Arial" panose="020B0604020202020204" pitchFamily="34" charset="0"/>
              </a:rPr>
              <a:t>голодных и непроданную еду</a:t>
            </a:r>
            <a:endParaRPr lang="ru-RU" sz="2775" dirty="0">
              <a:solidFill>
                <a:srgbClr val="373634"/>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38552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18752" y="1751503"/>
            <a:ext cx="4747609" cy="1624797"/>
          </a:xfrm>
        </p:spPr>
        <p:txBody>
          <a:bodyPr>
            <a:noAutofit/>
          </a:bodyPr>
          <a:lstStyle/>
          <a:p>
            <a:pPr marL="0" indent="0">
              <a:lnSpc>
                <a:spcPct val="100000"/>
              </a:lnSpc>
              <a:buNone/>
            </a:pPr>
            <a:r>
              <a:rPr lang="ru-RU" sz="2775" dirty="0">
                <a:solidFill>
                  <a:srgbClr val="373634"/>
                </a:solidFill>
                <a:latin typeface="Arial" panose="020B0604020202020204" pitchFamily="34" charset="0"/>
                <a:cs typeface="Arial" panose="020B0604020202020204" pitchFamily="34" charset="0"/>
              </a:rPr>
              <a:t>Капиталистическая система не может свести вместе: </a:t>
            </a:r>
            <a:r>
              <a:rPr lang="ru-RU" sz="2775" b="1" dirty="0">
                <a:solidFill>
                  <a:srgbClr val="373634"/>
                </a:solidFill>
                <a:latin typeface="Arial" panose="020B0604020202020204" pitchFamily="34" charset="0"/>
                <a:cs typeface="Arial" panose="020B0604020202020204" pitchFamily="34" charset="0"/>
              </a:rPr>
              <a:t>голодных и непроданную еду</a:t>
            </a:r>
            <a:endParaRPr lang="ru-RU" sz="2775" dirty="0">
              <a:solidFill>
                <a:srgbClr val="373634"/>
              </a:solidFill>
              <a:latin typeface="Arial" panose="020B0604020202020204" pitchFamily="34" charset="0"/>
              <a:cs typeface="Arial" panose="020B0604020202020204" pitchFamily="34" charset="0"/>
            </a:endParaRPr>
          </a:p>
        </p:txBody>
      </p:sp>
      <p:sp>
        <p:nvSpPr>
          <p:cNvPr id="5" name="Заголовок 1"/>
          <p:cNvSpPr txBox="1">
            <a:spLocks/>
          </p:cNvSpPr>
          <p:nvPr/>
        </p:nvSpPr>
        <p:spPr>
          <a:xfrm>
            <a:off x="184515" y="836112"/>
            <a:ext cx="4747609" cy="1042792"/>
          </a:xfrm>
          <a:prstGeom prst="rect">
            <a:avLst/>
          </a:prstGeom>
        </p:spPr>
        <p:txBody>
          <a:bodyPr vert="horz" lIns="68580" tIns="34290" rIns="68580" bIns="34290" rtlCol="0" anchor="t">
            <a:normAutofit fontScale="92500"/>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b="1" dirty="0">
                <a:solidFill>
                  <a:srgbClr val="A20403"/>
                </a:solidFill>
                <a:latin typeface="Arial" panose="020B0604020202020204" pitchFamily="34" charset="0"/>
                <a:cs typeface="Arial" panose="020B0604020202020204" pitchFamily="34" charset="0"/>
              </a:rPr>
              <a:t>2.1. Лучше уничтожить, чем отдать даром</a:t>
            </a:r>
          </a:p>
        </p:txBody>
      </p:sp>
      <p:sp>
        <p:nvSpPr>
          <p:cNvPr id="11" name="Объект 2"/>
          <p:cNvSpPr txBox="1">
            <a:spLocks/>
          </p:cNvSpPr>
          <p:nvPr/>
        </p:nvSpPr>
        <p:spPr>
          <a:xfrm>
            <a:off x="227955" y="3698630"/>
            <a:ext cx="2113955" cy="3033741"/>
          </a:xfrm>
          <a:prstGeom prst="rect">
            <a:avLst/>
          </a:prstGeom>
        </p:spPr>
        <p:txBody>
          <a:bodyPr vert="horz" lIns="68580" tIns="34290" rIns="68580" bIns="3429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ru-RU" sz="2250" dirty="0">
                <a:solidFill>
                  <a:srgbClr val="373634"/>
                </a:solidFill>
                <a:latin typeface="Arial" panose="020B0604020202020204" pitchFamily="34" charset="0"/>
                <a:cs typeface="Arial" panose="020B0604020202020204" pitchFamily="34" charset="0"/>
              </a:rPr>
              <a:t>(в США пустых домов больше чем бездомных)</a:t>
            </a:r>
          </a:p>
        </p:txBody>
      </p:sp>
      <p:pic>
        <p:nvPicPr>
          <p:cNvPr id="4" name="Рисунок 3"/>
          <p:cNvPicPr>
            <a:picLocks noChangeAspect="1"/>
          </p:cNvPicPr>
          <p:nvPr/>
        </p:nvPicPr>
        <p:blipFill>
          <a:blip r:embed="rId2"/>
          <a:stretch>
            <a:fillRect/>
          </a:stretch>
        </p:blipFill>
        <p:spPr>
          <a:xfrm>
            <a:off x="1" y="6732372"/>
            <a:ext cx="5143500" cy="2411628"/>
          </a:xfrm>
          <a:prstGeom prst="rect">
            <a:avLst/>
          </a:prstGeom>
        </p:spPr>
      </p:pic>
      <p:pic>
        <p:nvPicPr>
          <p:cNvPr id="8" name="Рисунок 7"/>
          <p:cNvPicPr>
            <a:picLocks noChangeAspect="1"/>
          </p:cNvPicPr>
          <p:nvPr/>
        </p:nvPicPr>
        <p:blipFill>
          <a:blip r:embed="rId3"/>
          <a:stretch>
            <a:fillRect/>
          </a:stretch>
        </p:blipFill>
        <p:spPr>
          <a:xfrm>
            <a:off x="2569862" y="3539528"/>
            <a:ext cx="2573638" cy="3192845"/>
          </a:xfrm>
          <a:prstGeom prst="rect">
            <a:avLst/>
          </a:prstGeom>
        </p:spPr>
      </p:pic>
    </p:spTree>
    <p:extLst>
      <p:ext uri="{BB962C8B-B14F-4D97-AF65-F5344CB8AC3E}">
        <p14:creationId xmlns:p14="http://schemas.microsoft.com/office/powerpoint/2010/main" val="1834207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18752" y="1751503"/>
            <a:ext cx="4747609" cy="1624797"/>
          </a:xfrm>
        </p:spPr>
        <p:txBody>
          <a:bodyPr>
            <a:noAutofit/>
          </a:bodyPr>
          <a:lstStyle/>
          <a:p>
            <a:pPr marL="0" indent="0">
              <a:lnSpc>
                <a:spcPct val="100000"/>
              </a:lnSpc>
              <a:buNone/>
            </a:pPr>
            <a:r>
              <a:rPr lang="ru-RU" sz="2775" dirty="0">
                <a:solidFill>
                  <a:srgbClr val="373634"/>
                </a:solidFill>
                <a:latin typeface="Arial" panose="020B0604020202020204" pitchFamily="34" charset="0"/>
                <a:cs typeface="Arial" panose="020B0604020202020204" pitchFamily="34" charset="0"/>
              </a:rPr>
              <a:t>Капиталистическая система не может свести вместе: </a:t>
            </a:r>
            <a:r>
              <a:rPr lang="ru-RU" sz="2775" b="1" dirty="0">
                <a:solidFill>
                  <a:srgbClr val="373634"/>
                </a:solidFill>
                <a:latin typeface="Arial" panose="020B0604020202020204" pitchFamily="34" charset="0"/>
                <a:cs typeface="Arial" panose="020B0604020202020204" pitchFamily="34" charset="0"/>
              </a:rPr>
              <a:t>красивые автомобили и людей</a:t>
            </a:r>
          </a:p>
          <a:p>
            <a:pPr marL="0" indent="0">
              <a:lnSpc>
                <a:spcPct val="100000"/>
              </a:lnSpc>
              <a:buNone/>
            </a:pPr>
            <a:r>
              <a:rPr lang="ru-RU" sz="2700" dirty="0">
                <a:solidFill>
                  <a:srgbClr val="373634"/>
                </a:solidFill>
                <a:latin typeface="Arial" panose="020B0604020202020204" pitchFamily="34" charset="0"/>
                <a:cs typeface="Arial" panose="020B0604020202020204" pitchFamily="34" charset="0"/>
              </a:rPr>
              <a:t>(на Филиппинах уничтожили новые конфискованные автомобили)</a:t>
            </a:r>
          </a:p>
        </p:txBody>
      </p:sp>
      <p:sp>
        <p:nvSpPr>
          <p:cNvPr id="5" name="Заголовок 1"/>
          <p:cNvSpPr txBox="1">
            <a:spLocks/>
          </p:cNvSpPr>
          <p:nvPr/>
        </p:nvSpPr>
        <p:spPr>
          <a:xfrm>
            <a:off x="184515" y="836112"/>
            <a:ext cx="4747609" cy="1042792"/>
          </a:xfrm>
          <a:prstGeom prst="rect">
            <a:avLst/>
          </a:prstGeom>
        </p:spPr>
        <p:txBody>
          <a:bodyPr vert="horz" lIns="68580" tIns="34290" rIns="68580" bIns="34290" rtlCol="0" anchor="t">
            <a:normAutofit fontScale="92500"/>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b="1" dirty="0">
                <a:solidFill>
                  <a:srgbClr val="A20403"/>
                </a:solidFill>
                <a:latin typeface="Arial" panose="020B0604020202020204" pitchFamily="34" charset="0"/>
                <a:cs typeface="Arial" panose="020B0604020202020204" pitchFamily="34" charset="0"/>
              </a:rPr>
              <a:t>2.1. Лучше уничтожить, чем отдать даром</a:t>
            </a:r>
          </a:p>
        </p:txBody>
      </p:sp>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579554"/>
            <a:ext cx="5143500" cy="3564446"/>
          </a:xfrm>
          <a:prstGeom prst="rect">
            <a:avLst/>
          </a:prstGeom>
        </p:spPr>
      </p:pic>
    </p:spTree>
    <p:extLst>
      <p:ext uri="{BB962C8B-B14F-4D97-AF65-F5344CB8AC3E}">
        <p14:creationId xmlns:p14="http://schemas.microsoft.com/office/powerpoint/2010/main" val="3506694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18752" y="1751503"/>
            <a:ext cx="4747609" cy="1624797"/>
          </a:xfrm>
        </p:spPr>
        <p:txBody>
          <a:bodyPr>
            <a:noAutofit/>
          </a:bodyPr>
          <a:lstStyle/>
          <a:p>
            <a:pPr marL="0" indent="0">
              <a:lnSpc>
                <a:spcPct val="100000"/>
              </a:lnSpc>
              <a:buNone/>
            </a:pPr>
            <a:r>
              <a:rPr lang="ru-RU" sz="2775" dirty="0">
                <a:solidFill>
                  <a:srgbClr val="373634"/>
                </a:solidFill>
                <a:latin typeface="Arial" panose="020B0604020202020204" pitchFamily="34" charset="0"/>
                <a:cs typeface="Arial" panose="020B0604020202020204" pitchFamily="34" charset="0"/>
              </a:rPr>
              <a:t>Капиталистическая система не может свести вместе: </a:t>
            </a:r>
            <a:r>
              <a:rPr lang="ru-RU" sz="2775" b="1" dirty="0">
                <a:solidFill>
                  <a:srgbClr val="373634"/>
                </a:solidFill>
                <a:latin typeface="Arial" panose="020B0604020202020204" pitchFamily="34" charset="0"/>
                <a:cs typeface="Arial" panose="020B0604020202020204" pitchFamily="34" charset="0"/>
              </a:rPr>
              <a:t>заводы и желающих работать</a:t>
            </a:r>
          </a:p>
          <a:p>
            <a:pPr marL="0" indent="0">
              <a:lnSpc>
                <a:spcPct val="100000"/>
              </a:lnSpc>
              <a:buNone/>
            </a:pPr>
            <a:r>
              <a:rPr lang="ru-RU" sz="2475" dirty="0">
                <a:solidFill>
                  <a:srgbClr val="373634"/>
                </a:solidFill>
                <a:latin typeface="Arial" panose="020B0604020202020204" pitchFamily="34" charset="0"/>
                <a:cs typeface="Arial" panose="020B0604020202020204" pitchFamily="34" charset="0"/>
              </a:rPr>
              <a:t>(Во время кризиса, заводы по-прежнему есть, потребность в их продукции есть, а рабочих мест почему-то нет)</a:t>
            </a:r>
          </a:p>
        </p:txBody>
      </p:sp>
      <p:sp>
        <p:nvSpPr>
          <p:cNvPr id="5" name="Заголовок 1"/>
          <p:cNvSpPr txBox="1">
            <a:spLocks/>
          </p:cNvSpPr>
          <p:nvPr/>
        </p:nvSpPr>
        <p:spPr>
          <a:xfrm>
            <a:off x="184515" y="836112"/>
            <a:ext cx="4747609" cy="1042792"/>
          </a:xfrm>
          <a:prstGeom prst="rect">
            <a:avLst/>
          </a:prstGeom>
        </p:spPr>
        <p:txBody>
          <a:bodyPr vert="horz" lIns="68580" tIns="34290" rIns="68580" bIns="34290" rtlCol="0" anchor="t">
            <a:normAutofit fontScale="92500"/>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b="1" dirty="0">
                <a:solidFill>
                  <a:srgbClr val="A20403"/>
                </a:solidFill>
                <a:latin typeface="Arial" panose="020B0604020202020204" pitchFamily="34" charset="0"/>
                <a:cs typeface="Arial" panose="020B0604020202020204" pitchFamily="34" charset="0"/>
              </a:rPr>
              <a:t>2.1. Лучше уничтожить, чем отдать даром</a:t>
            </a:r>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86375"/>
            <a:ext cx="5143500" cy="3857625"/>
          </a:xfrm>
          <a:prstGeom prst="rect">
            <a:avLst/>
          </a:prstGeom>
        </p:spPr>
      </p:pic>
    </p:spTree>
    <p:extLst>
      <p:ext uri="{BB962C8B-B14F-4D97-AF65-F5344CB8AC3E}">
        <p14:creationId xmlns:p14="http://schemas.microsoft.com/office/powerpoint/2010/main" val="1204662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4515" y="251974"/>
            <a:ext cx="4747609" cy="584139"/>
          </a:xfrm>
        </p:spPr>
        <p:txBody>
          <a:bodyPr anchor="t">
            <a:normAutofit/>
          </a:bodyPr>
          <a:lstStyle/>
          <a:p>
            <a:pPr marL="535776" indent="-535776">
              <a:buFont typeface="+mj-lt"/>
              <a:buAutoNum type="arabicPeriod" startAt="2"/>
            </a:pPr>
            <a:r>
              <a:rPr lang="ru-RU" sz="3300" b="1" dirty="0">
                <a:solidFill>
                  <a:srgbClr val="A20403"/>
                </a:solidFill>
                <a:latin typeface="Arial" panose="020B0604020202020204" pitchFamily="34" charset="0"/>
                <a:cs typeface="Arial" panose="020B0604020202020204" pitchFamily="34" charset="0"/>
              </a:rPr>
              <a:t>КОРЕНЬ ПРОБЛЕМ</a:t>
            </a:r>
          </a:p>
        </p:txBody>
      </p:sp>
      <p:sp>
        <p:nvSpPr>
          <p:cNvPr id="3" name="Объект 2"/>
          <p:cNvSpPr>
            <a:spLocks noGrp="1"/>
          </p:cNvSpPr>
          <p:nvPr>
            <p:ph idx="1"/>
          </p:nvPr>
        </p:nvSpPr>
        <p:spPr>
          <a:xfrm>
            <a:off x="109357" y="1865515"/>
            <a:ext cx="4897922" cy="1358084"/>
          </a:xfrm>
        </p:spPr>
        <p:txBody>
          <a:bodyPr>
            <a:noAutofit/>
          </a:bodyPr>
          <a:lstStyle/>
          <a:p>
            <a:pPr marL="0" indent="0">
              <a:lnSpc>
                <a:spcPct val="100000"/>
              </a:lnSpc>
              <a:buNone/>
            </a:pPr>
            <a:r>
              <a:rPr lang="ru-RU" sz="2475" dirty="0">
                <a:solidFill>
                  <a:srgbClr val="373634"/>
                </a:solidFill>
                <a:latin typeface="Arial" panose="020B0604020202020204" pitchFamily="34" charset="0"/>
                <a:cs typeface="Arial" panose="020B0604020202020204" pitchFamily="34" charset="0"/>
              </a:rPr>
              <a:t>Сделай хорошо – и покупатель придет 1 раз в жизни. Сделай плохо и покупатель будет приходить каждый год.</a:t>
            </a:r>
          </a:p>
        </p:txBody>
      </p:sp>
      <p:sp>
        <p:nvSpPr>
          <p:cNvPr id="5" name="Заголовок 1"/>
          <p:cNvSpPr txBox="1">
            <a:spLocks/>
          </p:cNvSpPr>
          <p:nvPr/>
        </p:nvSpPr>
        <p:spPr>
          <a:xfrm>
            <a:off x="184515" y="836112"/>
            <a:ext cx="4747609" cy="1042792"/>
          </a:xfrm>
          <a:prstGeom prst="rect">
            <a:avLst/>
          </a:prstGeom>
        </p:spPr>
        <p:txBody>
          <a:bodyPr vert="horz" lIns="68580" tIns="34290" rIns="68580" bIns="34290" rtlCol="0" anchor="t">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741752" indent="-741752"/>
            <a:r>
              <a:rPr lang="ru-RU" sz="3000" b="1" dirty="0">
                <a:solidFill>
                  <a:srgbClr val="A20403"/>
                </a:solidFill>
                <a:latin typeface="Arial" panose="020B0604020202020204" pitchFamily="34" charset="0"/>
                <a:cs typeface="Arial" panose="020B0604020202020204" pitchFamily="34" charset="0"/>
              </a:rPr>
              <a:t>2.2. Предусмотренный износ</a:t>
            </a:r>
          </a:p>
        </p:txBody>
      </p:sp>
      <p:pic>
        <p:nvPicPr>
          <p:cNvPr id="6" name="Рисунок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19610" y="3882581"/>
            <a:ext cx="2623892" cy="2477512"/>
          </a:xfrm>
          <a:prstGeom prst="rect">
            <a:avLst/>
          </a:prstGeom>
        </p:spPr>
      </p:pic>
      <p:pic>
        <p:nvPicPr>
          <p:cNvPr id="7" name="Рисунок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19610" y="6360091"/>
            <a:ext cx="2623892" cy="2426918"/>
          </a:xfrm>
          <a:prstGeom prst="rect">
            <a:avLst/>
          </a:prstGeom>
        </p:spPr>
      </p:pic>
      <p:sp>
        <p:nvSpPr>
          <p:cNvPr id="8" name="Объект 2"/>
          <p:cNvSpPr txBox="1">
            <a:spLocks/>
          </p:cNvSpPr>
          <p:nvPr/>
        </p:nvSpPr>
        <p:spPr>
          <a:xfrm>
            <a:off x="184514" y="6486257"/>
            <a:ext cx="1835309" cy="2300752"/>
          </a:xfrm>
          <a:prstGeom prst="rect">
            <a:avLst/>
          </a:prstGeom>
        </p:spPr>
        <p:txBody>
          <a:bodyPr vert="horz" lIns="68580" tIns="34290" rIns="68580" bIns="3429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ru-RU" b="1" dirty="0">
                <a:solidFill>
                  <a:srgbClr val="373634"/>
                </a:solidFill>
                <a:latin typeface="Arial" panose="020B0604020202020204" pitchFamily="34" charset="0"/>
                <a:cs typeface="Arial" panose="020B0604020202020204" pitchFamily="34" charset="0"/>
              </a:rPr>
              <a:t>Советская табуретка: </a:t>
            </a:r>
            <a:r>
              <a:rPr lang="ru-RU" dirty="0">
                <a:solidFill>
                  <a:srgbClr val="373634"/>
                </a:solidFill>
                <a:latin typeface="Arial" panose="020B0604020202020204" pitchFamily="34" charset="0"/>
                <a:cs typeface="Arial" panose="020B0604020202020204" pitchFamily="34" charset="0"/>
              </a:rPr>
              <a:t>старше тебя, можно использовать как оружие.</a:t>
            </a:r>
          </a:p>
        </p:txBody>
      </p:sp>
      <p:sp>
        <p:nvSpPr>
          <p:cNvPr id="9" name="Объект 2"/>
          <p:cNvSpPr txBox="1">
            <a:spLocks/>
          </p:cNvSpPr>
          <p:nvPr/>
        </p:nvSpPr>
        <p:spPr>
          <a:xfrm>
            <a:off x="184515" y="3835359"/>
            <a:ext cx="2297674" cy="2300752"/>
          </a:xfrm>
          <a:prstGeom prst="rect">
            <a:avLst/>
          </a:prstGeom>
        </p:spPr>
        <p:txBody>
          <a:bodyPr vert="horz" lIns="68580" tIns="34290" rIns="68580" bIns="3429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ru-RU" b="1" dirty="0">
                <a:solidFill>
                  <a:srgbClr val="373634"/>
                </a:solidFill>
                <a:latin typeface="Arial" panose="020B0604020202020204" pitchFamily="34" charset="0"/>
                <a:cs typeface="Arial" panose="020B0604020202020204" pitchFamily="34" charset="0"/>
              </a:rPr>
              <a:t>Современный офисный стул: </a:t>
            </a:r>
            <a:r>
              <a:rPr lang="ru-RU" dirty="0">
                <a:solidFill>
                  <a:srgbClr val="373634"/>
                </a:solidFill>
                <a:latin typeface="Arial" panose="020B0604020202020204" pitchFamily="34" charset="0"/>
                <a:cs typeface="Arial" panose="020B0604020202020204" pitchFamily="34" charset="0"/>
              </a:rPr>
              <a:t>сломался за год от того, что на нем нормально сидели.</a:t>
            </a:r>
          </a:p>
        </p:txBody>
      </p:sp>
    </p:spTree>
    <p:extLst>
      <p:ext uri="{BB962C8B-B14F-4D97-AF65-F5344CB8AC3E}">
        <p14:creationId xmlns:p14="http://schemas.microsoft.com/office/powerpoint/2010/main" val="4144841343"/>
      </p:ext>
    </p:extLst>
  </p:cSld>
  <p:clrMapOvr>
    <a:masterClrMapping/>
  </p:clrMapOvr>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1328</TotalTime>
  <Words>703</Words>
  <Application>Microsoft Office PowerPoint</Application>
  <PresentationFormat>Экран (16:9)</PresentationFormat>
  <Paragraphs>96</Paragraphs>
  <Slides>17</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17</vt:i4>
      </vt:variant>
    </vt:vector>
  </HeadingPairs>
  <TitlesOfParts>
    <vt:vector size="21" baseType="lpstr">
      <vt:lpstr>Arial</vt:lpstr>
      <vt:lpstr>Calibri</vt:lpstr>
      <vt:lpstr>Calibri Light</vt:lpstr>
      <vt:lpstr>Тема Office</vt:lpstr>
      <vt:lpstr> 3-х минутный обзор СОЦИАЛИЗМА</vt:lpstr>
      <vt:lpstr>КРИТЕРИЙ ГРАМОТНОСТИ</vt:lpstr>
      <vt:lpstr>КОРЕНЬ ПРОБЛЕМ</vt:lpstr>
      <vt:lpstr>КОРЕНЬ ПРОБЛЕМ</vt:lpstr>
      <vt:lpstr>КОРЕНЬ ПРОБЛЕМ</vt:lpstr>
      <vt:lpstr>КОРЕНЬ ПРОБЛЕМ</vt:lpstr>
      <vt:lpstr>КОРЕНЬ ПРОБЛЕМ</vt:lpstr>
      <vt:lpstr>КОРЕНЬ ПРОБЛЕМ</vt:lpstr>
      <vt:lpstr>КОРЕНЬ ПРОБЛЕМ</vt:lpstr>
      <vt:lpstr>КОРЕНЬ ПРОБЛЕМ</vt:lpstr>
      <vt:lpstr>КОРЕНЬ ПРОБЛЕМ</vt:lpstr>
      <vt:lpstr>КОРЕНЬ ПРОБЛЕМ</vt:lpstr>
      <vt:lpstr>КОРЕНЬ ПРОБЛЕМ</vt:lpstr>
      <vt:lpstr>КОРЕНЬ ПРОБЛЕМ</vt:lpstr>
      <vt:lpstr>КОРЕНЬ ПРОБЛЕМ</vt:lpstr>
      <vt:lpstr>КОРЕНЬ ПРОБЛЕМ</vt:lpstr>
      <vt:lpstr>КОРЕНЬ ПРОБЛЕМ</vt:lpstr>
    </vt:vector>
  </TitlesOfParts>
  <Company>SPecialiST RePack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text  text text  text text text text text text text text text text text text text text text text text text text text text text text text text text text text text text text text</dc:title>
  <dc:creator>HP</dc:creator>
  <cp:lastModifiedBy>HP</cp:lastModifiedBy>
  <cp:revision>45</cp:revision>
  <cp:lastPrinted>2020-10-06T13:42:26Z</cp:lastPrinted>
  <dcterms:created xsi:type="dcterms:W3CDTF">2020-10-05T15:56:44Z</dcterms:created>
  <dcterms:modified xsi:type="dcterms:W3CDTF">2020-10-06T14:38:38Z</dcterms:modified>
</cp:coreProperties>
</file>

<file path=docProps/thumbnail.jpeg>
</file>